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3" r:id="rId6"/>
    <p:sldId id="264" r:id="rId7"/>
    <p:sldId id="265" r:id="rId8"/>
    <p:sldId id="266" r:id="rId9"/>
    <p:sldId id="267"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69" r:id="rId26"/>
    <p:sldId id="273" r:id="rId27"/>
    <p:sldId id="275" r:id="rId28"/>
    <p:sldId id="274" r:id="rId29"/>
    <p:sldId id="271" r:id="rId30"/>
    <p:sldId id="306" r:id="rId31"/>
    <p:sldId id="307" r:id="rId32"/>
    <p:sldId id="299" r:id="rId33"/>
    <p:sldId id="300" r:id="rId34"/>
    <p:sldId id="260" r:id="rId35"/>
    <p:sldId id="261" r:id="rId36"/>
    <p:sldId id="294" r:id="rId37"/>
    <p:sldId id="262" r:id="rId38"/>
    <p:sldId id="268" r:id="rId39"/>
    <p:sldId id="295" r:id="rId40"/>
    <p:sldId id="296" r:id="rId41"/>
    <p:sldId id="270" r:id="rId42"/>
    <p:sldId id="272" r:id="rId43"/>
    <p:sldId id="276" r:id="rId44"/>
    <p:sldId id="298" r:id="rId45"/>
    <p:sldId id="297" r:id="rId46"/>
    <p:sldId id="277" r:id="rId47"/>
    <p:sldId id="302" r:id="rId48"/>
    <p:sldId id="301" r:id="rId49"/>
    <p:sldId id="278" r:id="rId50"/>
    <p:sldId id="303" r:id="rId51"/>
    <p:sldId id="304" r:id="rId52"/>
    <p:sldId id="305" r:id="rId5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28"/>
    <p:restoredTop sz="94610"/>
  </p:normalViewPr>
  <p:slideViewPr>
    <p:cSldViewPr snapToGrid="0" snapToObjects="1">
      <p:cViewPr varScale="1">
        <p:scale>
          <a:sx n="127" d="100"/>
          <a:sy n="127" d="100"/>
        </p:scale>
        <p:origin x="5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2B7C-A2F6-9748-9427-A34A372A7C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21D8294E-4DEC-BC48-A0CC-3BAABE9B8D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5B0444F2-265E-4443-9469-12D77B0BDFF7}"/>
              </a:ext>
            </a:extLst>
          </p:cNvPr>
          <p:cNvSpPr>
            <a:spLocks noGrp="1"/>
          </p:cNvSpPr>
          <p:nvPr>
            <p:ph type="dt" sz="half" idx="10"/>
          </p:nvPr>
        </p:nvSpPr>
        <p:spPr/>
        <p:txBody>
          <a:bodyPr/>
          <a:lstStyle/>
          <a:p>
            <a:fld id="{39B4F2EC-7C6B-2340-94A4-657C0EEE29FD}" type="datetimeFigureOut">
              <a:rPr lang="tr-TR" smtClean="0"/>
              <a:t>3.04.2022</a:t>
            </a:fld>
            <a:endParaRPr lang="tr-TR"/>
          </a:p>
        </p:txBody>
      </p:sp>
      <p:sp>
        <p:nvSpPr>
          <p:cNvPr id="5" name="Footer Placeholder 4">
            <a:extLst>
              <a:ext uri="{FF2B5EF4-FFF2-40B4-BE49-F238E27FC236}">
                <a16:creationId xmlns:a16="http://schemas.microsoft.com/office/drawing/2014/main" id="{FCC70A31-33F6-0445-BA89-DA6011AD2F17}"/>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0241132D-FB47-C34F-A275-36CD8714D964}"/>
              </a:ext>
            </a:extLst>
          </p:cNvPr>
          <p:cNvSpPr>
            <a:spLocks noGrp="1"/>
          </p:cNvSpPr>
          <p:nvPr>
            <p:ph type="sldNum" sz="quarter" idx="12"/>
          </p:nvPr>
        </p:nvSpPr>
        <p:spPr/>
        <p:txBody>
          <a:bodyPr/>
          <a:lstStyle/>
          <a:p>
            <a:fld id="{09679520-051A-644A-BB5B-BB3DF19D6A80}" type="slidenum">
              <a:rPr lang="tr-TR" smtClean="0"/>
              <a:t>‹#›</a:t>
            </a:fld>
            <a:endParaRPr lang="tr-TR"/>
          </a:p>
        </p:txBody>
      </p:sp>
    </p:spTree>
    <p:extLst>
      <p:ext uri="{BB962C8B-B14F-4D97-AF65-F5344CB8AC3E}">
        <p14:creationId xmlns:p14="http://schemas.microsoft.com/office/powerpoint/2010/main" val="286873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BEBBE-509A-5546-9868-5BF4B3725749}"/>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9E5AB064-12EA-6E43-8F16-9673DC529E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CCB67626-D5CA-5445-8D1E-0568617D3AC8}"/>
              </a:ext>
            </a:extLst>
          </p:cNvPr>
          <p:cNvSpPr>
            <a:spLocks noGrp="1"/>
          </p:cNvSpPr>
          <p:nvPr>
            <p:ph type="dt" sz="half" idx="10"/>
          </p:nvPr>
        </p:nvSpPr>
        <p:spPr/>
        <p:txBody>
          <a:bodyPr/>
          <a:lstStyle/>
          <a:p>
            <a:fld id="{39B4F2EC-7C6B-2340-94A4-657C0EEE29FD}" type="datetimeFigureOut">
              <a:rPr lang="tr-TR" smtClean="0"/>
              <a:t>3.04.2022</a:t>
            </a:fld>
            <a:endParaRPr lang="tr-TR"/>
          </a:p>
        </p:txBody>
      </p:sp>
      <p:sp>
        <p:nvSpPr>
          <p:cNvPr id="5" name="Footer Placeholder 4">
            <a:extLst>
              <a:ext uri="{FF2B5EF4-FFF2-40B4-BE49-F238E27FC236}">
                <a16:creationId xmlns:a16="http://schemas.microsoft.com/office/drawing/2014/main" id="{3F923B2C-E09C-A84B-91E2-AC4CD8AA39A7}"/>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A14FE61B-229E-4449-B32D-E6D8BC617AA1}"/>
              </a:ext>
            </a:extLst>
          </p:cNvPr>
          <p:cNvSpPr>
            <a:spLocks noGrp="1"/>
          </p:cNvSpPr>
          <p:nvPr>
            <p:ph type="sldNum" sz="quarter" idx="12"/>
          </p:nvPr>
        </p:nvSpPr>
        <p:spPr/>
        <p:txBody>
          <a:bodyPr/>
          <a:lstStyle/>
          <a:p>
            <a:fld id="{09679520-051A-644A-BB5B-BB3DF19D6A80}" type="slidenum">
              <a:rPr lang="tr-TR" smtClean="0"/>
              <a:t>‹#›</a:t>
            </a:fld>
            <a:endParaRPr lang="tr-TR"/>
          </a:p>
        </p:txBody>
      </p:sp>
    </p:spTree>
    <p:extLst>
      <p:ext uri="{BB962C8B-B14F-4D97-AF65-F5344CB8AC3E}">
        <p14:creationId xmlns:p14="http://schemas.microsoft.com/office/powerpoint/2010/main" val="1647217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AA4A1-1CD0-874C-8F87-FAFFB6875E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87BC29F2-7739-A740-922F-940D9F9BED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37300E11-977C-8142-9A09-721B0E0A4627}"/>
              </a:ext>
            </a:extLst>
          </p:cNvPr>
          <p:cNvSpPr>
            <a:spLocks noGrp="1"/>
          </p:cNvSpPr>
          <p:nvPr>
            <p:ph type="dt" sz="half" idx="10"/>
          </p:nvPr>
        </p:nvSpPr>
        <p:spPr/>
        <p:txBody>
          <a:bodyPr/>
          <a:lstStyle/>
          <a:p>
            <a:fld id="{39B4F2EC-7C6B-2340-94A4-657C0EEE29FD}" type="datetimeFigureOut">
              <a:rPr lang="tr-TR" smtClean="0"/>
              <a:t>3.04.2022</a:t>
            </a:fld>
            <a:endParaRPr lang="tr-TR"/>
          </a:p>
        </p:txBody>
      </p:sp>
      <p:sp>
        <p:nvSpPr>
          <p:cNvPr id="5" name="Footer Placeholder 4">
            <a:extLst>
              <a:ext uri="{FF2B5EF4-FFF2-40B4-BE49-F238E27FC236}">
                <a16:creationId xmlns:a16="http://schemas.microsoft.com/office/drawing/2014/main" id="{30A14E18-28CD-8747-8F9A-39A02C0B56DA}"/>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0A183DC9-258B-A54E-A18A-02D6036995C2}"/>
              </a:ext>
            </a:extLst>
          </p:cNvPr>
          <p:cNvSpPr>
            <a:spLocks noGrp="1"/>
          </p:cNvSpPr>
          <p:nvPr>
            <p:ph type="sldNum" sz="quarter" idx="12"/>
          </p:nvPr>
        </p:nvSpPr>
        <p:spPr/>
        <p:txBody>
          <a:bodyPr/>
          <a:lstStyle/>
          <a:p>
            <a:fld id="{09679520-051A-644A-BB5B-BB3DF19D6A80}" type="slidenum">
              <a:rPr lang="tr-TR" smtClean="0"/>
              <a:t>‹#›</a:t>
            </a:fld>
            <a:endParaRPr lang="tr-TR"/>
          </a:p>
        </p:txBody>
      </p:sp>
    </p:spTree>
    <p:extLst>
      <p:ext uri="{BB962C8B-B14F-4D97-AF65-F5344CB8AC3E}">
        <p14:creationId xmlns:p14="http://schemas.microsoft.com/office/powerpoint/2010/main" val="830917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3B61A-EE04-8A49-A289-5C182727CF03}"/>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EAB0729D-AF90-4740-948E-49099C4FEA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E7A8ED1A-0DB6-AC45-A6FD-4DB38675C040}"/>
              </a:ext>
            </a:extLst>
          </p:cNvPr>
          <p:cNvSpPr>
            <a:spLocks noGrp="1"/>
          </p:cNvSpPr>
          <p:nvPr>
            <p:ph type="dt" sz="half" idx="10"/>
          </p:nvPr>
        </p:nvSpPr>
        <p:spPr/>
        <p:txBody>
          <a:bodyPr/>
          <a:lstStyle/>
          <a:p>
            <a:fld id="{39B4F2EC-7C6B-2340-94A4-657C0EEE29FD}" type="datetimeFigureOut">
              <a:rPr lang="tr-TR" smtClean="0"/>
              <a:t>3.04.2022</a:t>
            </a:fld>
            <a:endParaRPr lang="tr-TR"/>
          </a:p>
        </p:txBody>
      </p:sp>
      <p:sp>
        <p:nvSpPr>
          <p:cNvPr id="5" name="Footer Placeholder 4">
            <a:extLst>
              <a:ext uri="{FF2B5EF4-FFF2-40B4-BE49-F238E27FC236}">
                <a16:creationId xmlns:a16="http://schemas.microsoft.com/office/drawing/2014/main" id="{4E1B17ED-4515-B840-8E95-BB2DDFF5D2BB}"/>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A9D56CC8-7EB4-C640-BF76-A6A2736D958C}"/>
              </a:ext>
            </a:extLst>
          </p:cNvPr>
          <p:cNvSpPr>
            <a:spLocks noGrp="1"/>
          </p:cNvSpPr>
          <p:nvPr>
            <p:ph type="sldNum" sz="quarter" idx="12"/>
          </p:nvPr>
        </p:nvSpPr>
        <p:spPr/>
        <p:txBody>
          <a:bodyPr/>
          <a:lstStyle/>
          <a:p>
            <a:fld id="{09679520-051A-644A-BB5B-BB3DF19D6A80}" type="slidenum">
              <a:rPr lang="tr-TR" smtClean="0"/>
              <a:t>‹#›</a:t>
            </a:fld>
            <a:endParaRPr lang="tr-TR"/>
          </a:p>
        </p:txBody>
      </p:sp>
    </p:spTree>
    <p:extLst>
      <p:ext uri="{BB962C8B-B14F-4D97-AF65-F5344CB8AC3E}">
        <p14:creationId xmlns:p14="http://schemas.microsoft.com/office/powerpoint/2010/main" val="2589684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E502-3503-8A41-A43F-F6EA58D2BE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A57FF153-7F08-4D49-9E7E-0470DB8384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9476E6-FB5C-1D46-988D-58CB285583CD}"/>
              </a:ext>
            </a:extLst>
          </p:cNvPr>
          <p:cNvSpPr>
            <a:spLocks noGrp="1"/>
          </p:cNvSpPr>
          <p:nvPr>
            <p:ph type="dt" sz="half" idx="10"/>
          </p:nvPr>
        </p:nvSpPr>
        <p:spPr/>
        <p:txBody>
          <a:bodyPr/>
          <a:lstStyle/>
          <a:p>
            <a:fld id="{39B4F2EC-7C6B-2340-94A4-657C0EEE29FD}" type="datetimeFigureOut">
              <a:rPr lang="tr-TR" smtClean="0"/>
              <a:t>3.04.2022</a:t>
            </a:fld>
            <a:endParaRPr lang="tr-TR"/>
          </a:p>
        </p:txBody>
      </p:sp>
      <p:sp>
        <p:nvSpPr>
          <p:cNvPr id="5" name="Footer Placeholder 4">
            <a:extLst>
              <a:ext uri="{FF2B5EF4-FFF2-40B4-BE49-F238E27FC236}">
                <a16:creationId xmlns:a16="http://schemas.microsoft.com/office/drawing/2014/main" id="{0AC0380D-C463-4B43-ACED-DA75BA1D691F}"/>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A0D12A78-E6BF-814F-AC4B-E3B20A595B62}"/>
              </a:ext>
            </a:extLst>
          </p:cNvPr>
          <p:cNvSpPr>
            <a:spLocks noGrp="1"/>
          </p:cNvSpPr>
          <p:nvPr>
            <p:ph type="sldNum" sz="quarter" idx="12"/>
          </p:nvPr>
        </p:nvSpPr>
        <p:spPr/>
        <p:txBody>
          <a:bodyPr/>
          <a:lstStyle/>
          <a:p>
            <a:fld id="{09679520-051A-644A-BB5B-BB3DF19D6A80}" type="slidenum">
              <a:rPr lang="tr-TR" smtClean="0"/>
              <a:t>‹#›</a:t>
            </a:fld>
            <a:endParaRPr lang="tr-TR"/>
          </a:p>
        </p:txBody>
      </p:sp>
    </p:spTree>
    <p:extLst>
      <p:ext uri="{BB962C8B-B14F-4D97-AF65-F5344CB8AC3E}">
        <p14:creationId xmlns:p14="http://schemas.microsoft.com/office/powerpoint/2010/main" val="3864975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41506-0D97-A74D-B330-1D76CFC0F4E9}"/>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5D0BE98D-6C68-8649-A782-3E515EED36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4BEFE1FA-A3D2-A24F-AC14-198D45807A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B2B96017-127A-8341-AB7A-01BBF2621A92}"/>
              </a:ext>
            </a:extLst>
          </p:cNvPr>
          <p:cNvSpPr>
            <a:spLocks noGrp="1"/>
          </p:cNvSpPr>
          <p:nvPr>
            <p:ph type="dt" sz="half" idx="10"/>
          </p:nvPr>
        </p:nvSpPr>
        <p:spPr/>
        <p:txBody>
          <a:bodyPr/>
          <a:lstStyle/>
          <a:p>
            <a:fld id="{39B4F2EC-7C6B-2340-94A4-657C0EEE29FD}" type="datetimeFigureOut">
              <a:rPr lang="tr-TR" smtClean="0"/>
              <a:t>3.04.2022</a:t>
            </a:fld>
            <a:endParaRPr lang="tr-TR"/>
          </a:p>
        </p:txBody>
      </p:sp>
      <p:sp>
        <p:nvSpPr>
          <p:cNvPr id="6" name="Footer Placeholder 5">
            <a:extLst>
              <a:ext uri="{FF2B5EF4-FFF2-40B4-BE49-F238E27FC236}">
                <a16:creationId xmlns:a16="http://schemas.microsoft.com/office/drawing/2014/main" id="{AFEFD408-D221-CE4C-959C-EC974F56901E}"/>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3C03E5B7-8FD9-B040-963D-6C5D0B45AA51}"/>
              </a:ext>
            </a:extLst>
          </p:cNvPr>
          <p:cNvSpPr>
            <a:spLocks noGrp="1"/>
          </p:cNvSpPr>
          <p:nvPr>
            <p:ph type="sldNum" sz="quarter" idx="12"/>
          </p:nvPr>
        </p:nvSpPr>
        <p:spPr/>
        <p:txBody>
          <a:bodyPr/>
          <a:lstStyle/>
          <a:p>
            <a:fld id="{09679520-051A-644A-BB5B-BB3DF19D6A80}" type="slidenum">
              <a:rPr lang="tr-TR" smtClean="0"/>
              <a:t>‹#›</a:t>
            </a:fld>
            <a:endParaRPr lang="tr-TR"/>
          </a:p>
        </p:txBody>
      </p:sp>
    </p:spTree>
    <p:extLst>
      <p:ext uri="{BB962C8B-B14F-4D97-AF65-F5344CB8AC3E}">
        <p14:creationId xmlns:p14="http://schemas.microsoft.com/office/powerpoint/2010/main" val="232655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7D2C-D7AF-C646-A713-4131C89F938C}"/>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2474D3A9-2A32-F34C-9DCD-9CC5DA82A5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11E4FA-AE3F-6F41-8F09-59C92C5183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D3285C0A-DD21-3347-9064-2A25AE5EA7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658D07-17CF-5F47-8887-7F18F201BD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801A0405-F113-3440-A3F1-34FD862716E4}"/>
              </a:ext>
            </a:extLst>
          </p:cNvPr>
          <p:cNvSpPr>
            <a:spLocks noGrp="1"/>
          </p:cNvSpPr>
          <p:nvPr>
            <p:ph type="dt" sz="half" idx="10"/>
          </p:nvPr>
        </p:nvSpPr>
        <p:spPr/>
        <p:txBody>
          <a:bodyPr/>
          <a:lstStyle/>
          <a:p>
            <a:fld id="{39B4F2EC-7C6B-2340-94A4-657C0EEE29FD}" type="datetimeFigureOut">
              <a:rPr lang="tr-TR" smtClean="0"/>
              <a:t>3.04.2022</a:t>
            </a:fld>
            <a:endParaRPr lang="tr-TR"/>
          </a:p>
        </p:txBody>
      </p:sp>
      <p:sp>
        <p:nvSpPr>
          <p:cNvPr id="8" name="Footer Placeholder 7">
            <a:extLst>
              <a:ext uri="{FF2B5EF4-FFF2-40B4-BE49-F238E27FC236}">
                <a16:creationId xmlns:a16="http://schemas.microsoft.com/office/drawing/2014/main" id="{0F1943FA-DE81-BF4F-8AC0-04E059F4014F}"/>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02AD45CF-282C-374E-9F6F-C987421A78E1}"/>
              </a:ext>
            </a:extLst>
          </p:cNvPr>
          <p:cNvSpPr>
            <a:spLocks noGrp="1"/>
          </p:cNvSpPr>
          <p:nvPr>
            <p:ph type="sldNum" sz="quarter" idx="12"/>
          </p:nvPr>
        </p:nvSpPr>
        <p:spPr/>
        <p:txBody>
          <a:bodyPr/>
          <a:lstStyle/>
          <a:p>
            <a:fld id="{09679520-051A-644A-BB5B-BB3DF19D6A80}" type="slidenum">
              <a:rPr lang="tr-TR" smtClean="0"/>
              <a:t>‹#›</a:t>
            </a:fld>
            <a:endParaRPr lang="tr-TR"/>
          </a:p>
        </p:txBody>
      </p:sp>
    </p:spTree>
    <p:extLst>
      <p:ext uri="{BB962C8B-B14F-4D97-AF65-F5344CB8AC3E}">
        <p14:creationId xmlns:p14="http://schemas.microsoft.com/office/powerpoint/2010/main" val="2789353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19B24-660F-DE43-B309-4BD89D818EC9}"/>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6ECF09D2-EFD4-0646-BFEE-BE3172DD7696}"/>
              </a:ext>
            </a:extLst>
          </p:cNvPr>
          <p:cNvSpPr>
            <a:spLocks noGrp="1"/>
          </p:cNvSpPr>
          <p:nvPr>
            <p:ph type="dt" sz="half" idx="10"/>
          </p:nvPr>
        </p:nvSpPr>
        <p:spPr/>
        <p:txBody>
          <a:bodyPr/>
          <a:lstStyle/>
          <a:p>
            <a:fld id="{39B4F2EC-7C6B-2340-94A4-657C0EEE29FD}" type="datetimeFigureOut">
              <a:rPr lang="tr-TR" smtClean="0"/>
              <a:t>3.04.2022</a:t>
            </a:fld>
            <a:endParaRPr lang="tr-TR"/>
          </a:p>
        </p:txBody>
      </p:sp>
      <p:sp>
        <p:nvSpPr>
          <p:cNvPr id="4" name="Footer Placeholder 3">
            <a:extLst>
              <a:ext uri="{FF2B5EF4-FFF2-40B4-BE49-F238E27FC236}">
                <a16:creationId xmlns:a16="http://schemas.microsoft.com/office/drawing/2014/main" id="{2E79697C-26F7-0E42-8DD5-0A1C3CDCC1B1}"/>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B48B0982-1B84-4547-A33F-876BB80C6EC5}"/>
              </a:ext>
            </a:extLst>
          </p:cNvPr>
          <p:cNvSpPr>
            <a:spLocks noGrp="1"/>
          </p:cNvSpPr>
          <p:nvPr>
            <p:ph type="sldNum" sz="quarter" idx="12"/>
          </p:nvPr>
        </p:nvSpPr>
        <p:spPr/>
        <p:txBody>
          <a:bodyPr/>
          <a:lstStyle/>
          <a:p>
            <a:fld id="{09679520-051A-644A-BB5B-BB3DF19D6A80}" type="slidenum">
              <a:rPr lang="tr-TR" smtClean="0"/>
              <a:t>‹#›</a:t>
            </a:fld>
            <a:endParaRPr lang="tr-TR"/>
          </a:p>
        </p:txBody>
      </p:sp>
    </p:spTree>
    <p:extLst>
      <p:ext uri="{BB962C8B-B14F-4D97-AF65-F5344CB8AC3E}">
        <p14:creationId xmlns:p14="http://schemas.microsoft.com/office/powerpoint/2010/main" val="3818051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8B253-A631-1542-AF77-651AABED4344}"/>
              </a:ext>
            </a:extLst>
          </p:cNvPr>
          <p:cNvSpPr>
            <a:spLocks noGrp="1"/>
          </p:cNvSpPr>
          <p:nvPr>
            <p:ph type="dt" sz="half" idx="10"/>
          </p:nvPr>
        </p:nvSpPr>
        <p:spPr/>
        <p:txBody>
          <a:bodyPr/>
          <a:lstStyle/>
          <a:p>
            <a:fld id="{39B4F2EC-7C6B-2340-94A4-657C0EEE29FD}" type="datetimeFigureOut">
              <a:rPr lang="tr-TR" smtClean="0"/>
              <a:t>3.04.2022</a:t>
            </a:fld>
            <a:endParaRPr lang="tr-TR"/>
          </a:p>
        </p:txBody>
      </p:sp>
      <p:sp>
        <p:nvSpPr>
          <p:cNvPr id="3" name="Footer Placeholder 2">
            <a:extLst>
              <a:ext uri="{FF2B5EF4-FFF2-40B4-BE49-F238E27FC236}">
                <a16:creationId xmlns:a16="http://schemas.microsoft.com/office/drawing/2014/main" id="{D1801210-BA88-C34F-9F94-6E13E14E6AD9}"/>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75FCF219-1B8B-DB4A-9F27-A8970FF41040}"/>
              </a:ext>
            </a:extLst>
          </p:cNvPr>
          <p:cNvSpPr>
            <a:spLocks noGrp="1"/>
          </p:cNvSpPr>
          <p:nvPr>
            <p:ph type="sldNum" sz="quarter" idx="12"/>
          </p:nvPr>
        </p:nvSpPr>
        <p:spPr/>
        <p:txBody>
          <a:bodyPr/>
          <a:lstStyle/>
          <a:p>
            <a:fld id="{09679520-051A-644A-BB5B-BB3DF19D6A80}" type="slidenum">
              <a:rPr lang="tr-TR" smtClean="0"/>
              <a:t>‹#›</a:t>
            </a:fld>
            <a:endParaRPr lang="tr-TR"/>
          </a:p>
        </p:txBody>
      </p:sp>
    </p:spTree>
    <p:extLst>
      <p:ext uri="{BB962C8B-B14F-4D97-AF65-F5344CB8AC3E}">
        <p14:creationId xmlns:p14="http://schemas.microsoft.com/office/powerpoint/2010/main" val="3427258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847F-8B3E-6A4A-BC82-62157540BE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7B9A7584-278A-2A45-A2D5-422369A49F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E930FA89-0739-EF41-9EBC-F3CC004CF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867DA-D8B4-1F48-8F37-564B02AE0631}"/>
              </a:ext>
            </a:extLst>
          </p:cNvPr>
          <p:cNvSpPr>
            <a:spLocks noGrp="1"/>
          </p:cNvSpPr>
          <p:nvPr>
            <p:ph type="dt" sz="half" idx="10"/>
          </p:nvPr>
        </p:nvSpPr>
        <p:spPr/>
        <p:txBody>
          <a:bodyPr/>
          <a:lstStyle/>
          <a:p>
            <a:fld id="{39B4F2EC-7C6B-2340-94A4-657C0EEE29FD}" type="datetimeFigureOut">
              <a:rPr lang="tr-TR" smtClean="0"/>
              <a:t>3.04.2022</a:t>
            </a:fld>
            <a:endParaRPr lang="tr-TR"/>
          </a:p>
        </p:txBody>
      </p:sp>
      <p:sp>
        <p:nvSpPr>
          <p:cNvPr id="6" name="Footer Placeholder 5">
            <a:extLst>
              <a:ext uri="{FF2B5EF4-FFF2-40B4-BE49-F238E27FC236}">
                <a16:creationId xmlns:a16="http://schemas.microsoft.com/office/drawing/2014/main" id="{B7885608-A463-E345-83F0-BAF563F383C2}"/>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975CBA7C-AD56-F643-9DAD-CA267607269E}"/>
              </a:ext>
            </a:extLst>
          </p:cNvPr>
          <p:cNvSpPr>
            <a:spLocks noGrp="1"/>
          </p:cNvSpPr>
          <p:nvPr>
            <p:ph type="sldNum" sz="quarter" idx="12"/>
          </p:nvPr>
        </p:nvSpPr>
        <p:spPr/>
        <p:txBody>
          <a:bodyPr/>
          <a:lstStyle/>
          <a:p>
            <a:fld id="{09679520-051A-644A-BB5B-BB3DF19D6A80}" type="slidenum">
              <a:rPr lang="tr-TR" smtClean="0"/>
              <a:t>‹#›</a:t>
            </a:fld>
            <a:endParaRPr lang="tr-TR"/>
          </a:p>
        </p:txBody>
      </p:sp>
    </p:spTree>
    <p:extLst>
      <p:ext uri="{BB962C8B-B14F-4D97-AF65-F5344CB8AC3E}">
        <p14:creationId xmlns:p14="http://schemas.microsoft.com/office/powerpoint/2010/main" val="4106232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A8F4-1EC7-F34B-8376-9D577F5E72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CD54F52D-51EE-4E4A-8F75-AA9BE2E12A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588600B5-2F48-2E48-A820-55624D6826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29C5DB-98DA-D547-AE4A-7357AA3B5759}"/>
              </a:ext>
            </a:extLst>
          </p:cNvPr>
          <p:cNvSpPr>
            <a:spLocks noGrp="1"/>
          </p:cNvSpPr>
          <p:nvPr>
            <p:ph type="dt" sz="half" idx="10"/>
          </p:nvPr>
        </p:nvSpPr>
        <p:spPr/>
        <p:txBody>
          <a:bodyPr/>
          <a:lstStyle/>
          <a:p>
            <a:fld id="{39B4F2EC-7C6B-2340-94A4-657C0EEE29FD}" type="datetimeFigureOut">
              <a:rPr lang="tr-TR" smtClean="0"/>
              <a:t>3.04.2022</a:t>
            </a:fld>
            <a:endParaRPr lang="tr-TR"/>
          </a:p>
        </p:txBody>
      </p:sp>
      <p:sp>
        <p:nvSpPr>
          <p:cNvPr id="6" name="Footer Placeholder 5">
            <a:extLst>
              <a:ext uri="{FF2B5EF4-FFF2-40B4-BE49-F238E27FC236}">
                <a16:creationId xmlns:a16="http://schemas.microsoft.com/office/drawing/2014/main" id="{F1D49A08-E8D0-B24E-8537-D5929EBE9F34}"/>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151ECEE2-7B72-FD43-9712-208CDE96C288}"/>
              </a:ext>
            </a:extLst>
          </p:cNvPr>
          <p:cNvSpPr>
            <a:spLocks noGrp="1"/>
          </p:cNvSpPr>
          <p:nvPr>
            <p:ph type="sldNum" sz="quarter" idx="12"/>
          </p:nvPr>
        </p:nvSpPr>
        <p:spPr/>
        <p:txBody>
          <a:bodyPr/>
          <a:lstStyle/>
          <a:p>
            <a:fld id="{09679520-051A-644A-BB5B-BB3DF19D6A80}" type="slidenum">
              <a:rPr lang="tr-TR" smtClean="0"/>
              <a:t>‹#›</a:t>
            </a:fld>
            <a:endParaRPr lang="tr-TR"/>
          </a:p>
        </p:txBody>
      </p:sp>
    </p:spTree>
    <p:extLst>
      <p:ext uri="{BB962C8B-B14F-4D97-AF65-F5344CB8AC3E}">
        <p14:creationId xmlns:p14="http://schemas.microsoft.com/office/powerpoint/2010/main" val="274058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C9BE7E-8AC7-504B-9477-7513C171D4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r-TR" dirty="0"/>
          </a:p>
        </p:txBody>
      </p:sp>
      <p:sp>
        <p:nvSpPr>
          <p:cNvPr id="3" name="Text Placeholder 2">
            <a:extLst>
              <a:ext uri="{FF2B5EF4-FFF2-40B4-BE49-F238E27FC236}">
                <a16:creationId xmlns:a16="http://schemas.microsoft.com/office/drawing/2014/main" id="{7BD0BD68-3566-BE41-A733-D2B4FF27F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r-TR" dirty="0"/>
          </a:p>
        </p:txBody>
      </p:sp>
      <p:sp>
        <p:nvSpPr>
          <p:cNvPr id="4" name="Date Placeholder 3">
            <a:extLst>
              <a:ext uri="{FF2B5EF4-FFF2-40B4-BE49-F238E27FC236}">
                <a16:creationId xmlns:a16="http://schemas.microsoft.com/office/drawing/2014/main" id="{76A96DAB-01EF-864E-B07C-5965B9B8DE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alatino Linotype" panose="02040502050505030304" pitchFamily="18" charset="0"/>
              </a:defRPr>
            </a:lvl1pPr>
          </a:lstStyle>
          <a:p>
            <a:fld id="{39B4F2EC-7C6B-2340-94A4-657C0EEE29FD}" type="datetimeFigureOut">
              <a:rPr lang="tr-TR" smtClean="0"/>
              <a:pPr/>
              <a:t>3.04.2022</a:t>
            </a:fld>
            <a:endParaRPr lang="tr-TR" dirty="0"/>
          </a:p>
        </p:txBody>
      </p:sp>
      <p:sp>
        <p:nvSpPr>
          <p:cNvPr id="5" name="Footer Placeholder 4">
            <a:extLst>
              <a:ext uri="{FF2B5EF4-FFF2-40B4-BE49-F238E27FC236}">
                <a16:creationId xmlns:a16="http://schemas.microsoft.com/office/drawing/2014/main" id="{37666A5F-6282-374D-A042-10706BB906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alatino Linotype" panose="02040502050505030304" pitchFamily="18" charset="0"/>
              </a:defRPr>
            </a:lvl1pPr>
          </a:lstStyle>
          <a:p>
            <a:endParaRPr lang="tr-TR" dirty="0"/>
          </a:p>
        </p:txBody>
      </p:sp>
      <p:sp>
        <p:nvSpPr>
          <p:cNvPr id="6" name="Slide Number Placeholder 5">
            <a:extLst>
              <a:ext uri="{FF2B5EF4-FFF2-40B4-BE49-F238E27FC236}">
                <a16:creationId xmlns:a16="http://schemas.microsoft.com/office/drawing/2014/main" id="{BB778CB1-05F1-3541-A74A-DBF2E5FDD9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alatino Linotype" panose="02040502050505030304" pitchFamily="18" charset="0"/>
              </a:defRPr>
            </a:lvl1pPr>
          </a:lstStyle>
          <a:p>
            <a:fld id="{09679520-051A-644A-BB5B-BB3DF19D6A80}" type="slidenum">
              <a:rPr lang="tr-TR" smtClean="0"/>
              <a:pPr/>
              <a:t>‹#›</a:t>
            </a:fld>
            <a:endParaRPr lang="tr-TR" dirty="0"/>
          </a:p>
        </p:txBody>
      </p:sp>
    </p:spTree>
    <p:extLst>
      <p:ext uri="{BB962C8B-B14F-4D97-AF65-F5344CB8AC3E}">
        <p14:creationId xmlns:p14="http://schemas.microsoft.com/office/powerpoint/2010/main" val="304791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Palatino Linotype" panose="0204050205050503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E387-1006-3948-8D44-85BE5E550C1B}"/>
              </a:ext>
            </a:extLst>
          </p:cNvPr>
          <p:cNvSpPr>
            <a:spLocks noGrp="1"/>
          </p:cNvSpPr>
          <p:nvPr>
            <p:ph type="ctrTitle"/>
          </p:nvPr>
        </p:nvSpPr>
        <p:spPr/>
        <p:txBody>
          <a:bodyPr/>
          <a:lstStyle/>
          <a:p>
            <a:r>
              <a:rPr lang="tr-TR" dirty="0">
                <a:solidFill>
                  <a:srgbClr val="00B0F0"/>
                </a:solidFill>
              </a:rPr>
              <a:t>Sayı Teorisi</a:t>
            </a:r>
          </a:p>
        </p:txBody>
      </p:sp>
      <p:sp>
        <p:nvSpPr>
          <p:cNvPr id="3" name="Subtitle 2">
            <a:extLst>
              <a:ext uri="{FF2B5EF4-FFF2-40B4-BE49-F238E27FC236}">
                <a16:creationId xmlns:a16="http://schemas.microsoft.com/office/drawing/2014/main" id="{BE63DA32-DCB1-AC42-A835-A9A5712BD96E}"/>
              </a:ext>
            </a:extLst>
          </p:cNvPr>
          <p:cNvSpPr>
            <a:spLocks noGrp="1"/>
          </p:cNvSpPr>
          <p:nvPr>
            <p:ph type="subTitle" idx="1"/>
          </p:nvPr>
        </p:nvSpPr>
        <p:spPr/>
        <p:txBody>
          <a:bodyPr/>
          <a:lstStyle/>
          <a:p>
            <a:r>
              <a:rPr lang="tr-TR" dirty="0"/>
              <a:t>Kenan İNCE</a:t>
            </a:r>
          </a:p>
        </p:txBody>
      </p:sp>
    </p:spTree>
    <p:extLst>
      <p:ext uri="{BB962C8B-B14F-4D97-AF65-F5344CB8AC3E}">
        <p14:creationId xmlns:p14="http://schemas.microsoft.com/office/powerpoint/2010/main" val="3536831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Aritmetiğin Temel Teoremi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marL="0" indent="0">
                  <a:lnSpc>
                    <a:spcPct val="150000"/>
                  </a:lnSpc>
                  <a:buNone/>
                </a:pPr>
                <a:r>
                  <a:rPr lang="tr-TR" dirty="0"/>
                  <a:t>b, 1'den büyük bir tam sayı olsun. O zaman n pozitif bir tam sayıysa, şu şekilde benzersiz bir şekilde ifade edilebilir.</a:t>
                </a:r>
              </a:p>
              <a:p>
                <a:pPr marL="0" indent="0">
                  <a:lnSpc>
                    <a:spcPct val="150000"/>
                  </a:lnSpc>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𝑛</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𝑘</m:t>
                          </m:r>
                        </m:sub>
                      </m:sSub>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𝑘</m:t>
                          </m:r>
                        </m:sup>
                      </m:sSup>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𝑘</m:t>
                          </m:r>
                          <m:r>
                            <a:rPr lang="tr-TR" b="0" i="1" smtClean="0">
                              <a:latin typeface="Cambria Math" panose="02040503050406030204" pitchFamily="18" charset="0"/>
                            </a:rPr>
                            <m:t>−1</m:t>
                          </m:r>
                        </m:sub>
                      </m:sSub>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𝑘</m:t>
                          </m:r>
                          <m:r>
                            <a:rPr lang="tr-TR" b="0" i="1" smtClean="0">
                              <a:latin typeface="Cambria Math" panose="02040503050406030204" pitchFamily="18" charset="0"/>
                            </a:rPr>
                            <m:t>−1</m:t>
                          </m:r>
                        </m:sup>
                      </m:sSup>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1</m:t>
                          </m:r>
                        </m:sub>
                      </m:sSub>
                      <m:r>
                        <a:rPr lang="tr-TR" b="0" i="1" smtClean="0">
                          <a:latin typeface="Cambria Math" panose="02040503050406030204" pitchFamily="18" charset="0"/>
                        </a:rPr>
                        <m:t>𝑏</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0</m:t>
                          </m:r>
                        </m:sub>
                      </m:sSub>
                    </m:oMath>
                  </m:oMathPara>
                </a14:m>
                <a:endParaRPr lang="tr-TR" dirty="0"/>
              </a:p>
              <a:p>
                <a:pPr marL="0" indent="0">
                  <a:lnSpc>
                    <a:spcPct val="150000"/>
                  </a:lnSpc>
                  <a:buNone/>
                </a:pPr>
                <a:r>
                  <a:rPr lang="tr-TR" dirty="0"/>
                  <a:t>burada k negatif olmayan bir tam sayıdır,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0</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1</m:t>
                        </m:r>
                      </m:sub>
                    </m:sSub>
                    <m:r>
                      <a:rPr lang="tr-TR" b="0" i="1" smtClean="0">
                        <a:latin typeface="Cambria Math" panose="02040503050406030204" pitchFamily="18" charset="0"/>
                      </a:rPr>
                      <m:t>, …,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𝑘</m:t>
                        </m:r>
                      </m:sub>
                    </m:sSub>
                  </m:oMath>
                </a14:m>
                <a:r>
                  <a:rPr lang="tr-TR" dirty="0"/>
                  <a:t>, b'den küçük negatif olmayan tam sayılardır ve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𝑘</m:t>
                        </m:r>
                      </m:sub>
                    </m:sSub>
                    <m:r>
                      <a:rPr lang="tr-TR" b="0" i="1" smtClean="0">
                        <a:latin typeface="Cambria Math" panose="02040503050406030204" pitchFamily="18" charset="0"/>
                        <a:ea typeface="Cambria Math" panose="02040503050406030204" pitchFamily="18" charset="0"/>
                      </a:rPr>
                      <m:t>≠0</m:t>
                    </m:r>
                  </m:oMath>
                </a14:m>
                <a:r>
                  <a:rPr lang="tr-TR" dirty="0"/>
                  <a:t>. </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206"/>
                </a:stretch>
              </a:blipFill>
            </p:spPr>
            <p:txBody>
              <a:bodyPr/>
              <a:lstStyle/>
              <a:p>
                <a:r>
                  <a:rPr lang="en-TR">
                    <a:noFill/>
                  </a:rPr>
                  <a:t> </a:t>
                </a:r>
              </a:p>
            </p:txBody>
          </p:sp>
        </mc:Fallback>
      </mc:AlternateContent>
    </p:spTree>
    <p:extLst>
      <p:ext uri="{BB962C8B-B14F-4D97-AF65-F5344CB8AC3E}">
        <p14:creationId xmlns:p14="http://schemas.microsoft.com/office/powerpoint/2010/main" val="2921418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İkili Açılımlar</a:t>
            </a:r>
          </a:p>
        </p:txBody>
      </p:sp>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marL="0" indent="0">
              <a:lnSpc>
                <a:spcPct val="150000"/>
              </a:lnSpc>
              <a:buNone/>
            </a:pPr>
            <a:r>
              <a:rPr lang="tr-TR" dirty="0"/>
              <a:t>Taban olarak 2'yi seçmek tam sayıların ikili açılımlarını verir. İkili gösterimde her rakam ya 0 ya da 1'dir. Başka bir deyişle, bir tamsayının ikili açılımı sadece bir bit dizisidir. İkili açılımlar (ve ikili açılımların çeşitleri olan ilgili açılımlar), bilgisayarlar tarafından tamsayıları temsil etmek ve aritmetik yapmak için kullanılır. </a:t>
            </a:r>
          </a:p>
        </p:txBody>
      </p:sp>
    </p:spTree>
    <p:extLst>
      <p:ext uri="{BB962C8B-B14F-4D97-AF65-F5344CB8AC3E}">
        <p14:creationId xmlns:p14="http://schemas.microsoft.com/office/powerpoint/2010/main" val="660348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Sekizli ve </a:t>
            </a:r>
            <a:r>
              <a:rPr lang="tr-TR" dirty="0" err="1">
                <a:solidFill>
                  <a:srgbClr val="00B0F0"/>
                </a:solidFill>
              </a:rPr>
              <a:t>Onaltılı</a:t>
            </a:r>
            <a:r>
              <a:rPr lang="tr-TR" dirty="0">
                <a:solidFill>
                  <a:srgbClr val="00B0F0"/>
                </a:solidFill>
              </a:rPr>
              <a:t> Açılımlar</a:t>
            </a:r>
          </a:p>
        </p:txBody>
      </p:sp>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marL="0" indent="0">
              <a:lnSpc>
                <a:spcPct val="150000"/>
              </a:lnSpc>
              <a:buNone/>
            </a:pPr>
            <a:r>
              <a:rPr lang="tr-TR" dirty="0"/>
              <a:t>Bilgisayar bilimindeki en önemli tabanlar arasında taban 2, taban 8 ve taban 16'dır. Taban 8 açılımlarına sekizlik açılımlar ve taban 16 açılımlar onaltılık açılımlardır. </a:t>
            </a:r>
          </a:p>
        </p:txBody>
      </p:sp>
    </p:spTree>
    <p:extLst>
      <p:ext uri="{BB962C8B-B14F-4D97-AF65-F5344CB8AC3E}">
        <p14:creationId xmlns:p14="http://schemas.microsoft.com/office/powerpoint/2010/main" val="652095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Taban Dönüşümleri</a:t>
            </a:r>
          </a:p>
        </p:txBody>
      </p:sp>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marL="0" indent="0">
              <a:lnSpc>
                <a:spcPct val="150000"/>
              </a:lnSpc>
              <a:buNone/>
            </a:pPr>
            <a:r>
              <a:rPr lang="tr-TR" sz="1800" dirty="0"/>
              <a:t>İkili ve sekizli arasında ve ikili ve onaltılık açılımlar arasında dönüşüm son derece kolaydır çünkü her sekizlik basamak üç ikili basamaktan oluşan bir bloğa karşılık gelir ve her onaltılık basamak dört ikili basamaktan oluşan bir bloğa karşılık gelir, bu karşılıklar Tablo 1'de başlangıç olmadan gösterilmiştir.</a:t>
            </a:r>
          </a:p>
        </p:txBody>
      </p:sp>
      <p:pic>
        <p:nvPicPr>
          <p:cNvPr id="7" name="Picture 6">
            <a:extLst>
              <a:ext uri="{FF2B5EF4-FFF2-40B4-BE49-F238E27FC236}">
                <a16:creationId xmlns:a16="http://schemas.microsoft.com/office/drawing/2014/main" id="{7003FB9C-EB57-B843-A821-9F70DCFC0F4F}"/>
              </a:ext>
            </a:extLst>
          </p:cNvPr>
          <p:cNvPicPr>
            <a:picLocks noChangeAspect="1"/>
          </p:cNvPicPr>
          <p:nvPr/>
        </p:nvPicPr>
        <p:blipFill>
          <a:blip r:embed="rId2"/>
          <a:stretch>
            <a:fillRect/>
          </a:stretch>
        </p:blipFill>
        <p:spPr>
          <a:xfrm>
            <a:off x="1181100" y="3627708"/>
            <a:ext cx="9829800" cy="1587500"/>
          </a:xfrm>
          <a:prstGeom prst="rect">
            <a:avLst/>
          </a:prstGeom>
        </p:spPr>
      </p:pic>
    </p:spTree>
    <p:extLst>
      <p:ext uri="{BB962C8B-B14F-4D97-AF65-F5344CB8AC3E}">
        <p14:creationId xmlns:p14="http://schemas.microsoft.com/office/powerpoint/2010/main" val="2915656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Taban Dönüşümleri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85000" lnSpcReduction="10000"/>
              </a:bodyPr>
              <a:lstStyle/>
              <a:p>
                <a:pPr marL="0" indent="0">
                  <a:lnSpc>
                    <a:spcPct val="150000"/>
                  </a:lnSpc>
                  <a:buNone/>
                </a:pPr>
                <a14:m>
                  <m:oMath xmlns:m="http://schemas.openxmlformats.org/officeDocument/2006/math">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11 1110 1011 1100</m:t>
                            </m:r>
                          </m:e>
                        </m:d>
                      </m:e>
                      <m:sub>
                        <m:r>
                          <a:rPr lang="tr-TR" sz="1800" b="0" i="1" smtClean="0">
                            <a:latin typeface="Cambria Math" panose="02040503050406030204" pitchFamily="18" charset="0"/>
                          </a:rPr>
                          <m:t>2</m:t>
                        </m:r>
                      </m:sub>
                    </m:sSub>
                  </m:oMath>
                </a14:m>
                <a:r>
                  <a:rPr lang="tr-TR" sz="1800" dirty="0"/>
                  <a:t> sayısının sekizli ve </a:t>
                </a:r>
                <a:r>
                  <a:rPr lang="tr-TR" sz="1800" dirty="0" err="1"/>
                  <a:t>onaltılı</a:t>
                </a:r>
                <a:r>
                  <a:rPr lang="tr-TR" sz="1800" dirty="0"/>
                  <a:t> açılımlarını ve </a:t>
                </a:r>
                <a14:m>
                  <m:oMath xmlns:m="http://schemas.openxmlformats.org/officeDocument/2006/math">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765</m:t>
                            </m:r>
                          </m:e>
                        </m:d>
                      </m:e>
                      <m:sub>
                        <m:r>
                          <a:rPr lang="tr-TR" sz="1800" b="0" i="1" smtClean="0">
                            <a:latin typeface="Cambria Math" panose="02040503050406030204" pitchFamily="18" charset="0"/>
                          </a:rPr>
                          <m:t>8</m:t>
                        </m:r>
                      </m:sub>
                    </m:sSub>
                    <m:r>
                      <a:rPr lang="tr-TR" sz="1800" b="0" i="1" smtClean="0">
                        <a:latin typeface="Cambria Math" panose="02040503050406030204" pitchFamily="18" charset="0"/>
                      </a:rPr>
                      <m:t> </m:t>
                    </m:r>
                    <m:r>
                      <a:rPr lang="tr-TR" sz="1800" b="0" i="1" smtClean="0">
                        <a:latin typeface="Cambria Math" panose="02040503050406030204" pitchFamily="18" charset="0"/>
                      </a:rPr>
                      <m:t>𝑣𝑒</m:t>
                    </m:r>
                    <m:r>
                      <a:rPr lang="tr-TR" sz="1800" b="0" i="1" smtClean="0">
                        <a:latin typeface="Cambria Math" panose="02040503050406030204" pitchFamily="18" charset="0"/>
                      </a:rPr>
                      <m:t> </m:t>
                    </m:r>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𝐴</m:t>
                            </m:r>
                            <m:r>
                              <a:rPr lang="tr-TR" sz="1800" b="0" i="1" smtClean="0">
                                <a:latin typeface="Cambria Math" panose="02040503050406030204" pitchFamily="18" charset="0"/>
                              </a:rPr>
                              <m:t>8</m:t>
                            </m:r>
                            <m:r>
                              <a:rPr lang="tr-TR" sz="1800" b="0" i="1" smtClean="0">
                                <a:latin typeface="Cambria Math" panose="02040503050406030204" pitchFamily="18" charset="0"/>
                              </a:rPr>
                              <m:t>𝐷</m:t>
                            </m:r>
                          </m:e>
                        </m:d>
                      </m:e>
                      <m:sub>
                        <m:r>
                          <a:rPr lang="tr-TR" sz="1800" b="0" i="1" smtClean="0">
                            <a:latin typeface="Cambria Math" panose="02040503050406030204" pitchFamily="18" charset="0"/>
                          </a:rPr>
                          <m:t>16</m:t>
                        </m:r>
                      </m:sub>
                    </m:sSub>
                  </m:oMath>
                </a14:m>
                <a:r>
                  <a:rPr lang="tr-TR" sz="1800" dirty="0"/>
                  <a:t> sayılarının ikili açılımlarını bulun.</a:t>
                </a:r>
              </a:p>
              <a:p>
                <a:pPr marL="0" indent="0">
                  <a:lnSpc>
                    <a:spcPct val="150000"/>
                  </a:lnSpc>
                  <a:buNone/>
                </a:pPr>
                <a:endParaRPr lang="tr-TR" sz="1800" dirty="0"/>
              </a:p>
              <a:p>
                <a:pPr marL="0" indent="0">
                  <a:lnSpc>
                    <a:spcPct val="150000"/>
                  </a:lnSpc>
                  <a:buNone/>
                </a:pPr>
                <a14:m>
                  <m:oMath xmlns:m="http://schemas.openxmlformats.org/officeDocument/2006/math">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11 1110 1011 1100</m:t>
                            </m:r>
                          </m:e>
                        </m:d>
                      </m:e>
                      <m:sub>
                        <m:r>
                          <a:rPr lang="tr-TR" sz="1800" b="0" i="1" smtClean="0">
                            <a:latin typeface="Cambria Math" panose="02040503050406030204" pitchFamily="18" charset="0"/>
                          </a:rPr>
                          <m:t>2</m:t>
                        </m:r>
                      </m:sub>
                    </m:sSub>
                  </m:oMath>
                </a14:m>
                <a:r>
                  <a:rPr lang="tr-TR" sz="1800" dirty="0"/>
                  <a:t> sayısını sekizli </a:t>
                </a:r>
                <a:r>
                  <a:rPr lang="tr-TR" sz="1800" dirty="0" err="1"/>
                  <a:t>notasyona</a:t>
                </a:r>
                <a:r>
                  <a:rPr lang="tr-TR" sz="1800" dirty="0"/>
                  <a:t> dönüştürmek için, ikili rakamları üçlü bloklar halinde gruplandırırız, gerekirse en soldaki bloğun başına ilk sıfırı ekleriz. Bu bloklar, soldan sağa sırasıyla 3, 7, 2, 7 ve 4'e karşılık gelen 011, 111, 010, 111 ve 100'dür. Sonuç olarak, </a:t>
                </a:r>
                <a14:m>
                  <m:oMath xmlns:m="http://schemas.openxmlformats.org/officeDocument/2006/math">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11 1110 1011 1100</m:t>
                            </m:r>
                          </m:e>
                        </m:d>
                      </m:e>
                      <m:sub>
                        <m:r>
                          <a:rPr lang="tr-TR" sz="1800" b="0" i="1" smtClean="0">
                            <a:latin typeface="Cambria Math" panose="02040503050406030204" pitchFamily="18" charset="0"/>
                          </a:rPr>
                          <m:t>2</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37274</m:t>
                            </m:r>
                          </m:e>
                        </m:d>
                      </m:e>
                      <m:sub>
                        <m:r>
                          <a:rPr lang="tr-TR" sz="1800" b="0" i="1" smtClean="0">
                            <a:latin typeface="Cambria Math" panose="02040503050406030204" pitchFamily="18" charset="0"/>
                          </a:rPr>
                          <m:t>8</m:t>
                        </m:r>
                      </m:sub>
                    </m:sSub>
                  </m:oMath>
                </a14:m>
                <a:r>
                  <a:rPr lang="tr-TR" sz="1800" dirty="0"/>
                  <a:t>. </a:t>
                </a:r>
                <a14:m>
                  <m:oMath xmlns:m="http://schemas.openxmlformats.org/officeDocument/2006/math">
                    <m:sSub>
                      <m:sSubPr>
                        <m:ctrlPr>
                          <a:rPr lang="tr-TR" sz="1800" i="1">
                            <a:latin typeface="Cambria Math" panose="02040503050406030204" pitchFamily="18" charset="0"/>
                          </a:rPr>
                        </m:ctrlPr>
                      </m:sSubPr>
                      <m:e>
                        <m:d>
                          <m:dPr>
                            <m:ctrlPr>
                              <a:rPr lang="tr-TR" sz="1800" i="1">
                                <a:latin typeface="Cambria Math" panose="02040503050406030204" pitchFamily="18" charset="0"/>
                              </a:rPr>
                            </m:ctrlPr>
                          </m:dPr>
                          <m:e>
                            <m:r>
                              <a:rPr lang="tr-TR" sz="1800" i="1">
                                <a:latin typeface="Cambria Math" panose="02040503050406030204" pitchFamily="18" charset="0"/>
                              </a:rPr>
                              <m:t>11 1110 1011 1100</m:t>
                            </m:r>
                          </m:e>
                        </m:d>
                      </m:e>
                      <m:sub>
                        <m:r>
                          <a:rPr lang="tr-TR" sz="1800" i="1">
                            <a:latin typeface="Cambria Math" panose="02040503050406030204" pitchFamily="18" charset="0"/>
                          </a:rPr>
                          <m:t>2</m:t>
                        </m:r>
                      </m:sub>
                    </m:sSub>
                  </m:oMath>
                </a14:m>
                <a:r>
                  <a:rPr lang="tr-TR" sz="1800" dirty="0"/>
                  <a:t> sayısını </a:t>
                </a:r>
                <a:r>
                  <a:rPr lang="tr-TR" sz="1800" dirty="0" err="1"/>
                  <a:t>onaltılı</a:t>
                </a:r>
                <a:r>
                  <a:rPr lang="tr-TR" sz="1800" dirty="0"/>
                  <a:t> gösterime dönüştürmek için ikili rakamları dörtlü bloklar halinde gruplandırırız ve gerekirse en soldaki bloğun başına ilk sıfırları ekleriz. Bu bloklar, soldan sağa, sırasıyla 3, E, B ve C </a:t>
                </a:r>
                <a:r>
                  <a:rPr lang="tr-TR" sz="1800" dirty="0" err="1"/>
                  <a:t>onaltılı</a:t>
                </a:r>
                <a:r>
                  <a:rPr lang="tr-TR" sz="1800" dirty="0"/>
                  <a:t> rakamlarına karşılık gelen 0011, 1110, 1011 ve 1100'dür. Sonuç olarak, </a:t>
                </a:r>
                <a14:m>
                  <m:oMath xmlns:m="http://schemas.openxmlformats.org/officeDocument/2006/math">
                    <m:sSub>
                      <m:sSubPr>
                        <m:ctrlPr>
                          <a:rPr lang="tr-TR" sz="1800" i="1">
                            <a:latin typeface="Cambria Math" panose="02040503050406030204" pitchFamily="18" charset="0"/>
                          </a:rPr>
                        </m:ctrlPr>
                      </m:sSubPr>
                      <m:e>
                        <m:d>
                          <m:dPr>
                            <m:ctrlPr>
                              <a:rPr lang="tr-TR" sz="1800" i="1">
                                <a:latin typeface="Cambria Math" panose="02040503050406030204" pitchFamily="18" charset="0"/>
                              </a:rPr>
                            </m:ctrlPr>
                          </m:dPr>
                          <m:e>
                            <m:r>
                              <a:rPr lang="tr-TR" sz="1800" i="1">
                                <a:latin typeface="Cambria Math" panose="02040503050406030204" pitchFamily="18" charset="0"/>
                              </a:rPr>
                              <m:t>11 1110 1011 1100</m:t>
                            </m:r>
                          </m:e>
                        </m:d>
                      </m:e>
                      <m:sub>
                        <m:r>
                          <a:rPr lang="tr-TR" sz="1800" i="1">
                            <a:latin typeface="Cambria Math" panose="02040503050406030204" pitchFamily="18" charset="0"/>
                          </a:rPr>
                          <m:t>2</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3</m:t>
                            </m:r>
                            <m:r>
                              <a:rPr lang="tr-TR" sz="1800" b="0" i="1" smtClean="0">
                                <a:latin typeface="Cambria Math" panose="02040503050406030204" pitchFamily="18" charset="0"/>
                              </a:rPr>
                              <m:t>𝐸𝐵𝐶</m:t>
                            </m:r>
                          </m:e>
                        </m:d>
                      </m:e>
                      <m:sub>
                        <m:r>
                          <a:rPr lang="tr-TR" sz="1800" b="0" i="1" smtClean="0">
                            <a:latin typeface="Cambria Math" panose="02040503050406030204" pitchFamily="18" charset="0"/>
                          </a:rPr>
                          <m:t>16</m:t>
                        </m:r>
                      </m:sub>
                    </m:sSub>
                  </m:oMath>
                </a14:m>
                <a:r>
                  <a:rPr lang="tr-TR" sz="1800" dirty="0"/>
                  <a:t>. </a:t>
                </a:r>
                <a14:m>
                  <m:oMath xmlns:m="http://schemas.openxmlformats.org/officeDocument/2006/math">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765</m:t>
                            </m:r>
                          </m:e>
                        </m:d>
                      </m:e>
                      <m:sub>
                        <m:r>
                          <a:rPr lang="tr-TR" sz="1800" b="0" i="1" smtClean="0">
                            <a:latin typeface="Cambria Math" panose="02040503050406030204" pitchFamily="18" charset="0"/>
                          </a:rPr>
                          <m:t>8</m:t>
                        </m:r>
                      </m:sub>
                    </m:sSub>
                  </m:oMath>
                </a14:m>
                <a:r>
                  <a:rPr lang="tr-TR" sz="1800" dirty="0"/>
                  <a:t> sayısını ikili gösterime dönüştürmek için, her sekizlik basamağı üç ikili basamaktan oluşan bir blokla değiştiririz. Bu bloklar 111, 110 ve 101'dir. Dolayısıyla, </a:t>
                </a:r>
                <a14:m>
                  <m:oMath xmlns:m="http://schemas.openxmlformats.org/officeDocument/2006/math">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765</m:t>
                            </m:r>
                          </m:e>
                        </m:d>
                      </m:e>
                      <m:sub>
                        <m:r>
                          <a:rPr lang="tr-TR" sz="1800" b="0" i="1" smtClean="0">
                            <a:latin typeface="Cambria Math" panose="02040503050406030204" pitchFamily="18" charset="0"/>
                          </a:rPr>
                          <m:t>8</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1 1111 0101</m:t>
                            </m:r>
                          </m:e>
                        </m:d>
                      </m:e>
                      <m:sub>
                        <m:r>
                          <a:rPr lang="tr-TR" sz="1800" b="0" i="1" smtClean="0">
                            <a:latin typeface="Cambria Math" panose="02040503050406030204" pitchFamily="18" charset="0"/>
                          </a:rPr>
                          <m:t>2</m:t>
                        </m:r>
                      </m:sub>
                    </m:sSub>
                  </m:oMath>
                </a14:m>
                <a:r>
                  <a:rPr lang="tr-TR" sz="1800" dirty="0"/>
                  <a:t>. </a:t>
                </a:r>
                <a14:m>
                  <m:oMath xmlns:m="http://schemas.openxmlformats.org/officeDocument/2006/math">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𝐴</m:t>
                            </m:r>
                            <m:r>
                              <a:rPr lang="tr-TR" sz="1800" b="0" i="1" smtClean="0">
                                <a:latin typeface="Cambria Math" panose="02040503050406030204" pitchFamily="18" charset="0"/>
                              </a:rPr>
                              <m:t>8</m:t>
                            </m:r>
                            <m:r>
                              <a:rPr lang="tr-TR" sz="1800" b="0" i="1" smtClean="0">
                                <a:latin typeface="Cambria Math" panose="02040503050406030204" pitchFamily="18" charset="0"/>
                              </a:rPr>
                              <m:t>𝐷</m:t>
                            </m:r>
                          </m:e>
                        </m:d>
                      </m:e>
                      <m:sub>
                        <m:r>
                          <a:rPr lang="tr-TR" sz="1800" b="0" i="1" smtClean="0">
                            <a:latin typeface="Cambria Math" panose="02040503050406030204" pitchFamily="18" charset="0"/>
                          </a:rPr>
                          <m:t>16</m:t>
                        </m:r>
                      </m:sub>
                    </m:sSub>
                  </m:oMath>
                </a14:m>
                <a:r>
                  <a:rPr lang="tr-TR" sz="1800" dirty="0"/>
                  <a:t> sayısını ikili gösterime dönüştürmek için, her onaltılık basamağı dört ikili basamaktan oluşan bir blokla değiştiririz. Bu bloklar 1010, 1000 ve 1101'dir. Dolayısıyla, </a:t>
                </a:r>
                <a14:m>
                  <m:oMath xmlns:m="http://schemas.openxmlformats.org/officeDocument/2006/math">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𝐴</m:t>
                            </m:r>
                            <m:r>
                              <a:rPr lang="tr-TR" sz="1800" b="0" i="1" smtClean="0">
                                <a:latin typeface="Cambria Math" panose="02040503050406030204" pitchFamily="18" charset="0"/>
                              </a:rPr>
                              <m:t>8</m:t>
                            </m:r>
                            <m:r>
                              <a:rPr lang="tr-TR" sz="1800" b="0" i="1" smtClean="0">
                                <a:latin typeface="Cambria Math" panose="02040503050406030204" pitchFamily="18" charset="0"/>
                              </a:rPr>
                              <m:t>𝐷</m:t>
                            </m:r>
                          </m:e>
                        </m:d>
                      </m:e>
                      <m:sub>
                        <m:r>
                          <a:rPr lang="tr-TR" sz="1800" b="0" i="1" smtClean="0">
                            <a:latin typeface="Cambria Math" panose="02040503050406030204" pitchFamily="18" charset="0"/>
                          </a:rPr>
                          <m:t>16</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1010 1000 1101</m:t>
                            </m:r>
                          </m:e>
                        </m:d>
                      </m:e>
                      <m:sub>
                        <m:r>
                          <a:rPr lang="tr-TR" sz="1800" b="0" i="1" smtClean="0">
                            <a:latin typeface="Cambria Math" panose="02040503050406030204" pitchFamily="18" charset="0"/>
                          </a:rPr>
                          <m:t>2</m:t>
                        </m:r>
                      </m:sub>
                    </m:sSub>
                  </m:oMath>
                </a14:m>
                <a:r>
                  <a:rPr lang="tr-TR" sz="1800" dirty="0"/>
                  <a:t>.</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362" r="-241"/>
                </a:stretch>
              </a:blipFill>
            </p:spPr>
            <p:txBody>
              <a:bodyPr/>
              <a:lstStyle/>
              <a:p>
                <a:r>
                  <a:rPr lang="en-TR">
                    <a:noFill/>
                  </a:rPr>
                  <a:t> </a:t>
                </a:r>
              </a:p>
            </p:txBody>
          </p:sp>
        </mc:Fallback>
      </mc:AlternateContent>
    </p:spTree>
    <p:extLst>
      <p:ext uri="{BB962C8B-B14F-4D97-AF65-F5344CB8AC3E}">
        <p14:creationId xmlns:p14="http://schemas.microsoft.com/office/powerpoint/2010/main" val="1574858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Tamsayı İşlem Algoritmaları</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marL="0" indent="0">
                  <a:lnSpc>
                    <a:spcPct val="150000"/>
                  </a:lnSpc>
                  <a:buNone/>
                </a:pPr>
                <a:r>
                  <a:rPr lang="tr-TR" sz="1800" dirty="0"/>
                  <a:t>İkili açılımlarını kullanarak tamsayılarla işlem yapmak için kullanılan algoritmalar, bilgisayar aritmetiğinde son derece önemlidir. İkili gösterimde ifade edilen iki tamsayının toplanması ve çarpılması için algoritmaları tanımlayacağız. Ayrıca, kullanılan gerçek bit işlemlerinin sayısı açısından bu algoritmaların hesaplama karmaşıklığını da analiz edeceğiz. Bu tartışma boyunca, a ve b'nin ikili açılımlarının </a:t>
                </a:r>
              </a:p>
              <a:p>
                <a:pPr marL="0" indent="0" algn="ctr">
                  <a:lnSpc>
                    <a:spcPct val="150000"/>
                  </a:lnSpc>
                  <a:buNone/>
                </a:pPr>
                <a14:m>
                  <m:oMath xmlns:m="http://schemas.openxmlformats.org/officeDocument/2006/math">
                    <m:r>
                      <a:rPr lang="tr-TR" sz="1800" b="0" i="1" smtClean="0">
                        <a:latin typeface="Cambria Math" panose="02040503050406030204" pitchFamily="18" charset="0"/>
                      </a:rPr>
                      <m:t>𝑎</m:t>
                    </m:r>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𝑛</m:t>
                                </m:r>
                                <m:r>
                                  <a:rPr lang="tr-TR" sz="1800" b="0" i="1" smtClean="0">
                                    <a:latin typeface="Cambria Math" panose="02040503050406030204" pitchFamily="18" charset="0"/>
                                  </a:rPr>
                                  <m:t>−1</m:t>
                                </m:r>
                              </m:sub>
                            </m:sSub>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𝑛</m:t>
                                </m:r>
                                <m:r>
                                  <a:rPr lang="tr-TR" sz="1800" b="0" i="1" smtClean="0">
                                    <a:latin typeface="Cambria Math" panose="02040503050406030204" pitchFamily="18" charset="0"/>
                                  </a:rPr>
                                  <m:t>−2</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1</m:t>
                                </m:r>
                              </m:sub>
                            </m:sSub>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0</m:t>
                                </m:r>
                              </m:sub>
                            </m:sSub>
                          </m:e>
                        </m:d>
                      </m:e>
                      <m:sub>
                        <m:r>
                          <a:rPr lang="tr-TR" sz="1800" b="0" i="1" smtClean="0">
                            <a:latin typeface="Cambria Math" panose="02040503050406030204" pitchFamily="18" charset="0"/>
                          </a:rPr>
                          <m:t>2</m:t>
                        </m:r>
                      </m:sub>
                    </m:sSub>
                    <m:r>
                      <a:rPr lang="tr-TR" sz="1800" b="0" i="1" smtClean="0">
                        <a:latin typeface="Cambria Math" panose="02040503050406030204" pitchFamily="18" charset="0"/>
                      </a:rPr>
                      <m:t>,</m:t>
                    </m:r>
                    <m:r>
                      <a:rPr lang="tr-TR" sz="1800" b="0" i="1" smtClean="0">
                        <a:latin typeface="Cambria Math" panose="02040503050406030204" pitchFamily="18" charset="0"/>
                      </a:rPr>
                      <m:t>𝑏</m:t>
                    </m:r>
                    <m:r>
                      <a:rPr lang="tr-TR" sz="1800" i="1">
                        <a:latin typeface="Cambria Math" panose="02040503050406030204" pitchFamily="18" charset="0"/>
                      </a:rPr>
                      <m:t>=</m:t>
                    </m:r>
                    <m:sSub>
                      <m:sSubPr>
                        <m:ctrlPr>
                          <a:rPr lang="tr-TR" sz="1800" i="1">
                            <a:latin typeface="Cambria Math" panose="02040503050406030204" pitchFamily="18" charset="0"/>
                          </a:rPr>
                        </m:ctrlPr>
                      </m:sSubPr>
                      <m:e>
                        <m:d>
                          <m:dPr>
                            <m:ctrlPr>
                              <a:rPr lang="tr-TR" sz="1800" i="1">
                                <a:latin typeface="Cambria Math" panose="02040503050406030204" pitchFamily="18" charset="0"/>
                              </a:rPr>
                            </m:ctrlPr>
                          </m:dPr>
                          <m:e>
                            <m:sSub>
                              <m:sSubPr>
                                <m:ctrlPr>
                                  <a:rPr lang="tr-TR" sz="1800" i="1">
                                    <a:latin typeface="Cambria Math" panose="02040503050406030204" pitchFamily="18" charset="0"/>
                                  </a:rPr>
                                </m:ctrlPr>
                              </m:sSubPr>
                              <m:e>
                                <m:r>
                                  <a:rPr lang="tr-TR" sz="1800" b="0" i="1" smtClean="0">
                                    <a:latin typeface="Cambria Math" panose="02040503050406030204" pitchFamily="18" charset="0"/>
                                  </a:rPr>
                                  <m:t>𝑏</m:t>
                                </m:r>
                              </m:e>
                              <m:sub>
                                <m:r>
                                  <a:rPr lang="tr-TR" sz="1800" i="1">
                                    <a:latin typeface="Cambria Math" panose="02040503050406030204" pitchFamily="18" charset="0"/>
                                  </a:rPr>
                                  <m:t>𝑛</m:t>
                                </m:r>
                                <m:r>
                                  <a:rPr lang="tr-TR" sz="1800" i="1">
                                    <a:latin typeface="Cambria Math" panose="02040503050406030204" pitchFamily="18" charset="0"/>
                                  </a:rPr>
                                  <m:t>−1</m:t>
                                </m:r>
                              </m:sub>
                            </m:sSub>
                            <m:sSub>
                              <m:sSubPr>
                                <m:ctrlPr>
                                  <a:rPr lang="tr-TR" sz="1800" i="1">
                                    <a:latin typeface="Cambria Math" panose="02040503050406030204" pitchFamily="18" charset="0"/>
                                  </a:rPr>
                                </m:ctrlPr>
                              </m:sSubPr>
                              <m:e>
                                <m:r>
                                  <a:rPr lang="tr-TR" sz="1800" b="0" i="1" smtClean="0">
                                    <a:latin typeface="Cambria Math" panose="02040503050406030204" pitchFamily="18" charset="0"/>
                                  </a:rPr>
                                  <m:t>𝑏</m:t>
                                </m:r>
                              </m:e>
                              <m:sub>
                                <m:r>
                                  <a:rPr lang="tr-TR" sz="1800" i="1">
                                    <a:latin typeface="Cambria Math" panose="02040503050406030204" pitchFamily="18" charset="0"/>
                                  </a:rPr>
                                  <m:t>𝑛</m:t>
                                </m:r>
                                <m:r>
                                  <a:rPr lang="tr-TR" sz="1800" i="1">
                                    <a:latin typeface="Cambria Math" panose="02040503050406030204" pitchFamily="18" charset="0"/>
                                  </a:rPr>
                                  <m:t>−2</m:t>
                                </m:r>
                              </m:sub>
                            </m:sSub>
                            <m:r>
                              <a:rPr lang="tr-TR" sz="1800" i="1">
                                <a:latin typeface="Cambria Math" panose="02040503050406030204" pitchFamily="18" charset="0"/>
                              </a:rPr>
                              <m:t>…</m:t>
                            </m:r>
                            <m:sSub>
                              <m:sSubPr>
                                <m:ctrlPr>
                                  <a:rPr lang="tr-TR" sz="1800" i="1">
                                    <a:latin typeface="Cambria Math" panose="02040503050406030204" pitchFamily="18" charset="0"/>
                                  </a:rPr>
                                </m:ctrlPr>
                              </m:sSubPr>
                              <m:e>
                                <m:r>
                                  <a:rPr lang="tr-TR" sz="1800" b="0" i="1" smtClean="0">
                                    <a:latin typeface="Cambria Math" panose="02040503050406030204" pitchFamily="18" charset="0"/>
                                  </a:rPr>
                                  <m:t>𝑏</m:t>
                                </m:r>
                              </m:e>
                              <m:sub>
                                <m:r>
                                  <a:rPr lang="tr-TR" sz="1800" i="1">
                                    <a:latin typeface="Cambria Math" panose="02040503050406030204" pitchFamily="18" charset="0"/>
                                  </a:rPr>
                                  <m:t>1</m:t>
                                </m:r>
                              </m:sub>
                            </m:sSub>
                            <m:sSub>
                              <m:sSubPr>
                                <m:ctrlPr>
                                  <a:rPr lang="tr-TR" sz="1800" i="1">
                                    <a:latin typeface="Cambria Math" panose="02040503050406030204" pitchFamily="18" charset="0"/>
                                  </a:rPr>
                                </m:ctrlPr>
                              </m:sSubPr>
                              <m:e>
                                <m:r>
                                  <a:rPr lang="tr-TR" sz="1800" b="0" i="1" smtClean="0">
                                    <a:latin typeface="Cambria Math" panose="02040503050406030204" pitchFamily="18" charset="0"/>
                                  </a:rPr>
                                  <m:t>𝑏</m:t>
                                </m:r>
                              </m:e>
                              <m:sub>
                                <m:r>
                                  <a:rPr lang="tr-TR" sz="1800" i="1">
                                    <a:latin typeface="Cambria Math" panose="02040503050406030204" pitchFamily="18" charset="0"/>
                                  </a:rPr>
                                  <m:t>0</m:t>
                                </m:r>
                              </m:sub>
                            </m:sSub>
                          </m:e>
                        </m:d>
                      </m:e>
                      <m:sub>
                        <m:r>
                          <a:rPr lang="tr-TR" sz="1800" i="1">
                            <a:latin typeface="Cambria Math" panose="02040503050406030204" pitchFamily="18" charset="0"/>
                          </a:rPr>
                          <m:t>2</m:t>
                        </m:r>
                      </m:sub>
                    </m:sSub>
                  </m:oMath>
                </a14:m>
                <a:r>
                  <a:rPr lang="tr-TR" sz="1800" dirty="0"/>
                  <a:t>, </a:t>
                </a:r>
              </a:p>
              <a:p>
                <a:pPr marL="0" indent="0">
                  <a:lnSpc>
                    <a:spcPct val="150000"/>
                  </a:lnSpc>
                  <a:buNone/>
                </a:pPr>
                <a:r>
                  <a:rPr lang="tr-TR" sz="1800" dirty="0"/>
                  <a:t>böylece a ve b'nin her birinin n biti olur (gerekirse bu genişletmelerden birinin başına 0'a eşit bitler koyarak). Tamsayı aritmetiği için algoritmaların karmaşıklığını bu sayılardaki bit sayısı cinsinden ölçeceğiz.</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603" r="-844"/>
                </a:stretch>
              </a:blipFill>
            </p:spPr>
            <p:txBody>
              <a:bodyPr/>
              <a:lstStyle/>
              <a:p>
                <a:r>
                  <a:rPr lang="en-TR">
                    <a:noFill/>
                  </a:rPr>
                  <a:t> </a:t>
                </a:r>
              </a:p>
            </p:txBody>
          </p:sp>
        </mc:Fallback>
      </mc:AlternateContent>
    </p:spTree>
    <p:extLst>
      <p:ext uri="{BB962C8B-B14F-4D97-AF65-F5344CB8AC3E}">
        <p14:creationId xmlns:p14="http://schemas.microsoft.com/office/powerpoint/2010/main" val="1597187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Toplama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92500"/>
              </a:bodyPr>
              <a:lstStyle/>
              <a:p>
                <a:pPr marL="0" indent="0">
                  <a:lnSpc>
                    <a:spcPct val="150000"/>
                  </a:lnSpc>
                  <a:buNone/>
                </a:pPr>
                <a:r>
                  <a:rPr lang="tr-TR" sz="1800" dirty="0"/>
                  <a:t>İkili gösterimde iki tamsayı ekleme problemini düşünün. Toplama işlemini gerçekleştirme prosedürü, kalem ve kağıtla sayıları toplamaya yönelik olağan yönteme dayalı olabilir. Bu yöntem, iki tamsayının toplamını hesaplamak için, oluştuklarında, taşıyıcılarla birlikte ikili basamak çiftlerini ekleyerek ilerler. </a:t>
                </a:r>
              </a:p>
              <a:p>
                <a:pPr marL="0" indent="0">
                  <a:lnSpc>
                    <a:spcPct val="150000"/>
                  </a:lnSpc>
                  <a:buNone/>
                </a:pPr>
                <a:r>
                  <a:rPr lang="tr-TR" sz="1800" dirty="0"/>
                  <a:t>a ve b'yi eklemek için önce en sağdaki bitlerini ekleyin. bu verir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0</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0</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𝑐</m:t>
                        </m:r>
                      </m:e>
                      <m:sub>
                        <m:r>
                          <a:rPr lang="tr-TR" sz="1800" b="0" i="1" smtClean="0">
                            <a:latin typeface="Cambria Math" panose="02040503050406030204" pitchFamily="18" charset="0"/>
                          </a:rPr>
                          <m:t>0</m:t>
                        </m:r>
                      </m:sub>
                    </m:sSub>
                    <m:r>
                      <a:rPr lang="tr-TR" sz="1800" b="0" i="1" smtClean="0">
                        <a:latin typeface="Cambria Math" panose="02040503050406030204" pitchFamily="18" charset="0"/>
                      </a:rPr>
                      <m:t>∗2+</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𝑠</m:t>
                        </m:r>
                      </m:e>
                      <m:sub>
                        <m:r>
                          <a:rPr lang="tr-TR" sz="1800" b="0" i="1" smtClean="0">
                            <a:latin typeface="Cambria Math" panose="02040503050406030204" pitchFamily="18" charset="0"/>
                          </a:rPr>
                          <m:t>0</m:t>
                        </m:r>
                      </m:sub>
                    </m:sSub>
                  </m:oMath>
                </a14:m>
                <a:r>
                  <a:rPr lang="tr-TR" sz="1800" dirty="0"/>
                  <a:t>, burada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𝑠</m:t>
                        </m:r>
                      </m:e>
                      <m:sub>
                        <m:r>
                          <a:rPr lang="tr-TR" sz="1800" b="0" i="1" smtClean="0">
                            <a:latin typeface="Cambria Math" panose="02040503050406030204" pitchFamily="18" charset="0"/>
                          </a:rPr>
                          <m:t>0</m:t>
                        </m:r>
                      </m:sub>
                    </m:sSub>
                  </m:oMath>
                </a14:m>
                <a:r>
                  <a:rPr lang="tr-TR" sz="1800" dirty="0"/>
                  <a:t>, a + b'nin ikili açılımında en sağdaki bittir ve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𝑐</m:t>
                        </m:r>
                      </m:e>
                      <m:sub>
                        <m:r>
                          <a:rPr lang="tr-TR" sz="1800" b="0" i="1" smtClean="0">
                            <a:latin typeface="Cambria Math" panose="02040503050406030204" pitchFamily="18" charset="0"/>
                          </a:rPr>
                          <m:t>0</m:t>
                        </m:r>
                      </m:sub>
                    </m:sSub>
                  </m:oMath>
                </a14:m>
                <a:r>
                  <a:rPr lang="tr-TR" sz="1800" dirty="0"/>
                  <a:t>, taşımadır; 0 veya 1. </a:t>
                </a:r>
              </a:p>
              <a:p>
                <a:pPr marL="0" indent="0">
                  <a:lnSpc>
                    <a:spcPct val="150000"/>
                  </a:lnSpc>
                  <a:buNone/>
                </a:pPr>
                <a:r>
                  <a:rPr lang="tr-TR" sz="1800" dirty="0"/>
                  <a:t>Sonra sonraki bit çiftini ekleyin ve taşıma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1</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1</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𝑐</m:t>
                        </m:r>
                      </m:e>
                      <m:sub>
                        <m:r>
                          <a:rPr lang="tr-TR" sz="1800" b="0" i="1" smtClean="0">
                            <a:latin typeface="Cambria Math" panose="02040503050406030204" pitchFamily="18" charset="0"/>
                          </a:rPr>
                          <m:t>0</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𝑐</m:t>
                        </m:r>
                      </m:e>
                      <m:sub>
                        <m:r>
                          <a:rPr lang="tr-TR" sz="1800" b="0" i="1" smtClean="0">
                            <a:latin typeface="Cambria Math" panose="02040503050406030204" pitchFamily="18" charset="0"/>
                          </a:rPr>
                          <m:t>1</m:t>
                        </m:r>
                      </m:sub>
                    </m:sSub>
                    <m:r>
                      <a:rPr lang="tr-TR" sz="1800" b="0" i="1" smtClean="0">
                        <a:latin typeface="Cambria Math" panose="02040503050406030204" pitchFamily="18" charset="0"/>
                      </a:rPr>
                      <m:t>∗2+</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𝑠</m:t>
                        </m:r>
                      </m:e>
                      <m:sub>
                        <m:r>
                          <a:rPr lang="tr-TR" sz="1800" b="0" i="1" smtClean="0">
                            <a:latin typeface="Cambria Math" panose="02040503050406030204" pitchFamily="18" charset="0"/>
                          </a:rPr>
                          <m:t>1</m:t>
                        </m:r>
                      </m:sub>
                    </m:sSub>
                  </m:oMath>
                </a14:m>
                <a:r>
                  <a:rPr lang="tr-TR" sz="1800" dirty="0"/>
                  <a:t> burada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𝑠</m:t>
                        </m:r>
                      </m:e>
                      <m:sub>
                        <m:r>
                          <a:rPr lang="tr-TR" sz="1800" b="0" i="1" smtClean="0">
                            <a:latin typeface="Cambria Math" panose="02040503050406030204" pitchFamily="18" charset="0"/>
                          </a:rPr>
                          <m:t>1</m:t>
                        </m:r>
                      </m:sub>
                    </m:sSub>
                  </m:oMath>
                </a14:m>
                <a:r>
                  <a:rPr lang="tr-TR" sz="1800" dirty="0"/>
                  <a:t>, a + b'nin ikili açılımındaki bir sonraki bittir (sağdan), ve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𝑐</m:t>
                        </m:r>
                      </m:e>
                      <m:sub>
                        <m:r>
                          <a:rPr lang="tr-TR" sz="1800" b="0" i="1" smtClean="0">
                            <a:latin typeface="Cambria Math" panose="02040503050406030204" pitchFamily="18" charset="0"/>
                          </a:rPr>
                          <m:t>1</m:t>
                        </m:r>
                      </m:sub>
                    </m:sSub>
                  </m:oMath>
                </a14:m>
                <a:r>
                  <a:rPr lang="tr-TR" sz="1800" dirty="0"/>
                  <a:t> taşımadır. a + b ikili açılımında sağdan sonraki biti belirlemek için iki ikili açılımdaki ve taşımadaki karşılık gelen bitleri ekleyerek bu işleme devam edin. </a:t>
                </a:r>
              </a:p>
              <a:p>
                <a:pPr marL="0" indent="0">
                  <a:lnSpc>
                    <a:spcPct val="150000"/>
                  </a:lnSpc>
                  <a:buNone/>
                </a:pPr>
                <a:r>
                  <a:rPr lang="tr-TR" sz="1800" dirty="0"/>
                  <a:t>Son aşamada,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𝑛</m:t>
                        </m:r>
                        <m:r>
                          <a:rPr lang="tr-TR" sz="1800" b="0" i="1" smtClean="0">
                            <a:latin typeface="Cambria Math" panose="02040503050406030204" pitchFamily="18" charset="0"/>
                          </a:rPr>
                          <m:t>−1</m:t>
                        </m:r>
                      </m:sub>
                    </m:sSub>
                  </m:oMath>
                </a14:m>
                <a:r>
                  <a:rPr lang="tr-TR" sz="1800" dirty="0"/>
                  <a:t>,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𝑛</m:t>
                        </m:r>
                        <m:r>
                          <a:rPr lang="tr-TR" sz="1800" b="0" i="1" smtClean="0">
                            <a:latin typeface="Cambria Math" panose="02040503050406030204" pitchFamily="18" charset="0"/>
                          </a:rPr>
                          <m:t>−1</m:t>
                        </m:r>
                      </m:sub>
                    </m:sSub>
                  </m:oMath>
                </a14:m>
                <a:r>
                  <a:rPr lang="tr-TR" sz="1800" dirty="0"/>
                  <a:t> ve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𝑐</m:t>
                        </m:r>
                      </m:e>
                      <m:sub>
                        <m:r>
                          <a:rPr lang="tr-TR" sz="1800" b="0" i="1" smtClean="0">
                            <a:latin typeface="Cambria Math" panose="02040503050406030204" pitchFamily="18" charset="0"/>
                          </a:rPr>
                          <m:t>𝑛</m:t>
                        </m:r>
                        <m:r>
                          <a:rPr lang="tr-TR" sz="1800" b="0" i="1" smtClean="0">
                            <a:latin typeface="Cambria Math" panose="02040503050406030204" pitchFamily="18" charset="0"/>
                          </a:rPr>
                          <m:t>−2</m:t>
                        </m:r>
                      </m:sub>
                    </m:sSub>
                  </m:oMath>
                </a14:m>
                <a:r>
                  <a:rPr lang="tr-TR" sz="1800" dirty="0"/>
                  <a:t> '</a:t>
                </a:r>
                <a:r>
                  <a:rPr lang="tr-TR" sz="1800" dirty="0" err="1"/>
                  <a:t>yi</a:t>
                </a:r>
                <a:r>
                  <a:rPr lang="tr-TR" sz="1800" dirty="0"/>
                  <a:t> ekleyerek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𝑐</m:t>
                        </m:r>
                      </m:e>
                      <m:sub>
                        <m:r>
                          <a:rPr lang="tr-TR" sz="1800" b="0" i="1" smtClean="0">
                            <a:latin typeface="Cambria Math" panose="02040503050406030204" pitchFamily="18" charset="0"/>
                          </a:rPr>
                          <m:t>𝑛</m:t>
                        </m:r>
                        <m:r>
                          <a:rPr lang="tr-TR" sz="1800" b="0" i="1" smtClean="0">
                            <a:latin typeface="Cambria Math" panose="02040503050406030204" pitchFamily="18" charset="0"/>
                          </a:rPr>
                          <m:t>−1</m:t>
                        </m:r>
                      </m:sub>
                    </m:sSub>
                    <m:r>
                      <a:rPr lang="tr-TR" sz="1800" b="0" i="1" smtClean="0">
                        <a:latin typeface="Cambria Math" panose="02040503050406030204" pitchFamily="18" charset="0"/>
                      </a:rPr>
                      <m:t>∗2+</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𝑠</m:t>
                        </m:r>
                      </m:e>
                      <m:sub>
                        <m:r>
                          <a:rPr lang="tr-TR" sz="1800" b="0" i="1" smtClean="0">
                            <a:latin typeface="Cambria Math" panose="02040503050406030204" pitchFamily="18" charset="0"/>
                          </a:rPr>
                          <m:t>𝑛</m:t>
                        </m:r>
                        <m:r>
                          <a:rPr lang="tr-TR" sz="1800" b="0" i="1" smtClean="0">
                            <a:latin typeface="Cambria Math" panose="02040503050406030204" pitchFamily="18" charset="0"/>
                          </a:rPr>
                          <m:t>−1</m:t>
                        </m:r>
                      </m:sub>
                    </m:sSub>
                  </m:oMath>
                </a14:m>
                <a:r>
                  <a:rPr lang="tr-TR" sz="1800" dirty="0"/>
                  <a:t> elde edin. Toplamın baştaki biti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𝑠</m:t>
                        </m:r>
                      </m:e>
                      <m:sub>
                        <m:r>
                          <a:rPr lang="tr-TR" sz="1800" b="0" i="1" smtClean="0">
                            <a:latin typeface="Cambria Math" panose="02040503050406030204" pitchFamily="18" charset="0"/>
                          </a:rPr>
                          <m:t>𝑛</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𝑐</m:t>
                        </m:r>
                      </m:e>
                      <m:sub>
                        <m:r>
                          <a:rPr lang="tr-TR" sz="1800" b="0" i="1" smtClean="0">
                            <a:latin typeface="Cambria Math" panose="02040503050406030204" pitchFamily="18" charset="0"/>
                          </a:rPr>
                          <m:t>𝑛</m:t>
                        </m:r>
                        <m:r>
                          <a:rPr lang="tr-TR" sz="1800" b="0" i="1" smtClean="0">
                            <a:latin typeface="Cambria Math" panose="02040503050406030204" pitchFamily="18" charset="0"/>
                          </a:rPr>
                          <m:t>−1</m:t>
                        </m:r>
                      </m:sub>
                    </m:sSub>
                  </m:oMath>
                </a14:m>
                <a:r>
                  <a:rPr lang="tr-TR" sz="1800" dirty="0"/>
                  <a:t> 'dir. Bu prosedür, toplamın ikili açılımını üretir, yani </a:t>
                </a:r>
                <a14:m>
                  <m:oMath xmlns:m="http://schemas.openxmlformats.org/officeDocument/2006/math">
                    <m:r>
                      <a:rPr lang="tr-TR" sz="1800" b="0" i="1" smtClean="0">
                        <a:latin typeface="Cambria Math" panose="02040503050406030204" pitchFamily="18" charset="0"/>
                      </a:rPr>
                      <m:t>𝑎</m:t>
                    </m:r>
                    <m:r>
                      <a:rPr lang="tr-TR" sz="1800" b="0" i="1" smtClean="0">
                        <a:latin typeface="Cambria Math" panose="02040503050406030204" pitchFamily="18" charset="0"/>
                      </a:rPr>
                      <m:t>+</m:t>
                    </m:r>
                    <m:r>
                      <a:rPr lang="tr-TR" sz="1800" b="0" i="1" smtClean="0">
                        <a:latin typeface="Cambria Math" panose="02040503050406030204" pitchFamily="18" charset="0"/>
                      </a:rPr>
                      <m:t>𝑏</m:t>
                    </m:r>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𝑠</m:t>
                                </m:r>
                              </m:e>
                              <m:sub>
                                <m:r>
                                  <a:rPr lang="tr-TR" sz="1800" b="0" i="1" smtClean="0">
                                    <a:latin typeface="Cambria Math" panose="02040503050406030204" pitchFamily="18" charset="0"/>
                                  </a:rPr>
                                  <m:t>𝑛</m:t>
                                </m:r>
                              </m:sub>
                            </m:sSub>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𝑠</m:t>
                                </m:r>
                              </m:e>
                              <m:sub>
                                <m:r>
                                  <a:rPr lang="tr-TR" sz="1800" b="0" i="1" smtClean="0">
                                    <a:latin typeface="Cambria Math" panose="02040503050406030204" pitchFamily="18" charset="0"/>
                                  </a:rPr>
                                  <m:t>𝑛</m:t>
                                </m:r>
                                <m:r>
                                  <a:rPr lang="tr-TR" sz="1800" b="0" i="1" smtClean="0">
                                    <a:latin typeface="Cambria Math" panose="02040503050406030204" pitchFamily="18" charset="0"/>
                                  </a:rPr>
                                  <m:t>−1</m:t>
                                </m:r>
                              </m:sub>
                            </m:sSub>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𝑠</m:t>
                                </m:r>
                              </m:e>
                              <m:sub>
                                <m:r>
                                  <a:rPr lang="tr-TR" sz="1800" b="0" i="1" smtClean="0">
                                    <a:latin typeface="Cambria Math" panose="02040503050406030204" pitchFamily="18" charset="0"/>
                                  </a:rPr>
                                  <m:t>𝑛</m:t>
                                </m:r>
                                <m:r>
                                  <a:rPr lang="tr-TR" sz="1800" b="0" i="1" smtClean="0">
                                    <a:latin typeface="Cambria Math" panose="02040503050406030204" pitchFamily="18" charset="0"/>
                                  </a:rPr>
                                  <m:t>−2</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𝑠</m:t>
                                </m:r>
                              </m:e>
                              <m:sub>
                                <m:r>
                                  <a:rPr lang="tr-TR" sz="1800" b="0" i="1" smtClean="0">
                                    <a:latin typeface="Cambria Math" panose="02040503050406030204" pitchFamily="18" charset="0"/>
                                  </a:rPr>
                                  <m:t>1</m:t>
                                </m:r>
                              </m:sub>
                            </m:sSub>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𝑠</m:t>
                                </m:r>
                              </m:e>
                              <m:sub>
                                <m:r>
                                  <a:rPr lang="tr-TR" sz="1800" b="0" i="1" smtClean="0">
                                    <a:latin typeface="Cambria Math" panose="02040503050406030204" pitchFamily="18" charset="0"/>
                                  </a:rPr>
                                  <m:t>0</m:t>
                                </m:r>
                              </m:sub>
                            </m:sSub>
                          </m:e>
                        </m:d>
                      </m:e>
                      <m:sub>
                        <m:r>
                          <a:rPr lang="tr-TR" sz="1800" b="0" i="1" smtClean="0">
                            <a:latin typeface="Cambria Math" panose="02040503050406030204" pitchFamily="18" charset="0"/>
                          </a:rPr>
                          <m:t>2</m:t>
                        </m:r>
                      </m:sub>
                    </m:sSub>
                  </m:oMath>
                </a14:m>
                <a:r>
                  <a:rPr lang="tr-TR" sz="1800" dirty="0"/>
                  <a:t>.</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483" r="-121" b="-1163"/>
                </a:stretch>
              </a:blipFill>
            </p:spPr>
            <p:txBody>
              <a:bodyPr/>
              <a:lstStyle/>
              <a:p>
                <a:r>
                  <a:rPr lang="en-TR">
                    <a:noFill/>
                  </a:rPr>
                  <a:t> </a:t>
                </a:r>
              </a:p>
            </p:txBody>
          </p:sp>
        </mc:Fallback>
      </mc:AlternateContent>
    </p:spTree>
    <p:extLst>
      <p:ext uri="{BB962C8B-B14F-4D97-AF65-F5344CB8AC3E}">
        <p14:creationId xmlns:p14="http://schemas.microsoft.com/office/powerpoint/2010/main" val="565589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Toplama</a:t>
            </a:r>
          </a:p>
        </p:txBody>
      </p:sp>
      <p:pic>
        <p:nvPicPr>
          <p:cNvPr id="5" name="Content Placeholder 4">
            <a:extLst>
              <a:ext uri="{FF2B5EF4-FFF2-40B4-BE49-F238E27FC236}">
                <a16:creationId xmlns:a16="http://schemas.microsoft.com/office/drawing/2014/main" id="{CE9CC0AC-1996-C643-AA2F-039C4FD4C470}"/>
              </a:ext>
            </a:extLst>
          </p:cNvPr>
          <p:cNvPicPr>
            <a:picLocks noGrp="1" noChangeAspect="1"/>
          </p:cNvPicPr>
          <p:nvPr>
            <p:ph idx="1"/>
          </p:nvPr>
        </p:nvPicPr>
        <p:blipFill>
          <a:blip r:embed="rId2"/>
          <a:stretch>
            <a:fillRect/>
          </a:stretch>
        </p:blipFill>
        <p:spPr>
          <a:xfrm>
            <a:off x="1266544" y="1690688"/>
            <a:ext cx="9658912" cy="4023132"/>
          </a:xfrm>
        </p:spPr>
      </p:pic>
    </p:spTree>
    <p:extLst>
      <p:ext uri="{BB962C8B-B14F-4D97-AF65-F5344CB8AC3E}">
        <p14:creationId xmlns:p14="http://schemas.microsoft.com/office/powerpoint/2010/main" val="3793191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Çarpma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marL="0" indent="0">
                  <a:lnSpc>
                    <a:spcPct val="150000"/>
                  </a:lnSpc>
                  <a:buNone/>
                </a:pPr>
                <a:r>
                  <a:rPr lang="tr-TR" sz="1800" dirty="0"/>
                  <a:t>Ardından, iki n-bitlik tamsayı a ve b'nin çarpımını düşünün. Geleneksel algoritma (kalem ve kağıtla çarparken kullanılır) aşağıdaki gibi çalışır. Dağılım yasasını kullanarak görüyoruz ki </a:t>
                </a:r>
              </a:p>
              <a:p>
                <a:pPr marL="0" indent="0">
                  <a:lnSpc>
                    <a:spcPct val="150000"/>
                  </a:lnSpc>
                  <a:buNone/>
                </a:pPr>
                <a14:m>
                  <m:oMathPara xmlns:m="http://schemas.openxmlformats.org/officeDocument/2006/math">
                    <m:oMathParaPr>
                      <m:jc m:val="centerGroup"/>
                    </m:oMathParaPr>
                    <m:oMath xmlns:m="http://schemas.openxmlformats.org/officeDocument/2006/math">
                      <m:r>
                        <a:rPr lang="tr-TR" sz="1800" b="0" i="1" smtClean="0">
                          <a:latin typeface="Cambria Math" panose="02040503050406030204" pitchFamily="18" charset="0"/>
                        </a:rPr>
                        <m:t>𝑎𝑏</m:t>
                      </m:r>
                      <m:r>
                        <a:rPr lang="tr-TR" sz="1800" b="0" i="1" smtClean="0">
                          <a:latin typeface="Cambria Math" panose="02040503050406030204" pitchFamily="18" charset="0"/>
                        </a:rPr>
                        <m:t>=</m:t>
                      </m:r>
                      <m:r>
                        <a:rPr lang="tr-TR" sz="1800" b="0" i="1" smtClean="0">
                          <a:latin typeface="Cambria Math" panose="02040503050406030204" pitchFamily="18" charset="0"/>
                        </a:rPr>
                        <m:t>𝑎</m:t>
                      </m:r>
                      <m:d>
                        <m:dPr>
                          <m:ctrlPr>
                            <a:rPr lang="tr-TR" sz="1800" b="0" i="1" smtClean="0">
                              <a:latin typeface="Cambria Math" panose="02040503050406030204" pitchFamily="18" charset="0"/>
                            </a:rPr>
                          </m:ctrlPr>
                        </m:dPr>
                        <m:e>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0</m:t>
                              </m:r>
                            </m:sub>
                          </m:sSub>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0</m:t>
                              </m:r>
                            </m:sup>
                          </m:sSup>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1</m:t>
                              </m:r>
                            </m:sub>
                          </m:sSub>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1</m:t>
                              </m:r>
                            </m:sup>
                          </m:sSup>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𝑛</m:t>
                              </m:r>
                              <m:r>
                                <a:rPr lang="tr-TR" sz="1800" b="0" i="1" smtClean="0">
                                  <a:latin typeface="Cambria Math" panose="02040503050406030204" pitchFamily="18" charset="0"/>
                                </a:rPr>
                                <m:t>−1</m:t>
                              </m:r>
                            </m:sub>
                          </m:sSub>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𝑛</m:t>
                              </m:r>
                              <m:r>
                                <a:rPr lang="tr-TR" sz="1800" b="0" i="1" smtClean="0">
                                  <a:latin typeface="Cambria Math" panose="02040503050406030204" pitchFamily="18" charset="0"/>
                                </a:rPr>
                                <m:t>−1</m:t>
                              </m:r>
                            </m:sup>
                          </m:sSup>
                        </m:e>
                      </m:d>
                      <m:r>
                        <a:rPr lang="tr-TR" sz="1800" b="0" i="1" smtClean="0">
                          <a:latin typeface="Cambria Math" panose="02040503050406030204" pitchFamily="18" charset="0"/>
                        </a:rPr>
                        <m:t>=</m:t>
                      </m:r>
                      <m:r>
                        <a:rPr lang="tr-TR" sz="1800" b="0" i="1" smtClean="0">
                          <a:latin typeface="Cambria Math" panose="02040503050406030204" pitchFamily="18" charset="0"/>
                        </a:rPr>
                        <m:t>𝑎</m:t>
                      </m:r>
                      <m:d>
                        <m:dPr>
                          <m:ctrlPr>
                            <a:rPr lang="tr-TR" sz="1800" b="0" i="1" smtClean="0">
                              <a:latin typeface="Cambria Math" panose="02040503050406030204" pitchFamily="18" charset="0"/>
                            </a:rPr>
                          </m:ctrlPr>
                        </m:dPr>
                        <m:e>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0</m:t>
                              </m:r>
                            </m:sub>
                          </m:sSub>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0</m:t>
                              </m:r>
                            </m:sup>
                          </m:sSup>
                        </m:e>
                      </m:d>
                      <m:r>
                        <a:rPr lang="tr-TR" sz="1800" b="0" i="1" smtClean="0">
                          <a:latin typeface="Cambria Math" panose="02040503050406030204" pitchFamily="18" charset="0"/>
                        </a:rPr>
                        <m:t>+</m:t>
                      </m:r>
                      <m:r>
                        <a:rPr lang="tr-TR" sz="1800" b="0" i="1" smtClean="0">
                          <a:latin typeface="Cambria Math" panose="02040503050406030204" pitchFamily="18" charset="0"/>
                        </a:rPr>
                        <m:t>𝑎</m:t>
                      </m:r>
                      <m:d>
                        <m:dPr>
                          <m:ctrlPr>
                            <a:rPr lang="tr-TR" sz="1800" b="0" i="1" smtClean="0">
                              <a:latin typeface="Cambria Math" panose="02040503050406030204" pitchFamily="18" charset="0"/>
                            </a:rPr>
                          </m:ctrlPr>
                        </m:dPr>
                        <m:e>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1</m:t>
                              </m:r>
                            </m:sub>
                          </m:sSub>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1</m:t>
                              </m:r>
                            </m:sup>
                          </m:sSup>
                        </m:e>
                      </m:d>
                      <m:r>
                        <a:rPr lang="tr-TR" sz="1800" b="0" i="1" smtClean="0">
                          <a:latin typeface="Cambria Math" panose="02040503050406030204" pitchFamily="18" charset="0"/>
                        </a:rPr>
                        <m:t>+…+</m:t>
                      </m:r>
                      <m:r>
                        <a:rPr lang="tr-TR" sz="1800" b="0" i="1" smtClean="0">
                          <a:latin typeface="Cambria Math" panose="02040503050406030204" pitchFamily="18" charset="0"/>
                        </a:rPr>
                        <m:t>𝑎</m:t>
                      </m:r>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𝑛</m:t>
                          </m:r>
                          <m:r>
                            <a:rPr lang="tr-TR" sz="1800" b="0" i="1" smtClean="0">
                              <a:latin typeface="Cambria Math" panose="02040503050406030204" pitchFamily="18" charset="0"/>
                            </a:rPr>
                            <m:t>−1</m:t>
                          </m:r>
                        </m:sub>
                      </m:sSub>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𝑛</m:t>
                          </m:r>
                          <m:r>
                            <a:rPr lang="tr-TR" sz="1800" b="0" i="1" smtClean="0">
                              <a:latin typeface="Cambria Math" panose="02040503050406030204" pitchFamily="18" charset="0"/>
                            </a:rPr>
                            <m:t>−1</m:t>
                          </m:r>
                        </m:sup>
                      </m:sSup>
                      <m:r>
                        <a:rPr lang="tr-TR" sz="1800" b="0" i="1" smtClean="0">
                          <a:latin typeface="Cambria Math" panose="02040503050406030204" pitchFamily="18" charset="0"/>
                        </a:rPr>
                        <m:t>)</m:t>
                      </m:r>
                    </m:oMath>
                  </m:oMathPara>
                </a14:m>
                <a:endParaRPr lang="tr-TR" sz="1800" dirty="0"/>
              </a:p>
              <a:p>
                <a:pPr marL="0" indent="0">
                  <a:lnSpc>
                    <a:spcPct val="150000"/>
                  </a:lnSpc>
                  <a:buNone/>
                </a:pPr>
                <a:r>
                  <a:rPr lang="tr-TR" sz="1800" dirty="0"/>
                  <a:t>Bu denklemi kullanarak a*b'yi hesaplayabiliriz. İlk önce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𝑗</m:t>
                        </m:r>
                      </m:sub>
                    </m:sSub>
                    <m:r>
                      <a:rPr lang="tr-TR" sz="1800" b="0" i="1" smtClean="0">
                        <a:latin typeface="Cambria Math" panose="02040503050406030204" pitchFamily="18" charset="0"/>
                      </a:rPr>
                      <m:t>=1</m:t>
                    </m:r>
                  </m:oMath>
                </a14:m>
                <a:r>
                  <a:rPr lang="tr-TR" sz="1800" dirty="0"/>
                  <a:t> ise </a:t>
                </a:r>
                <a14:m>
                  <m:oMath xmlns:m="http://schemas.openxmlformats.org/officeDocument/2006/math">
                    <m:r>
                      <a:rPr lang="tr-TR" sz="1800" b="0" i="1" smtClean="0">
                        <a:latin typeface="Cambria Math" panose="02040503050406030204" pitchFamily="18" charset="0"/>
                      </a:rPr>
                      <m:t>𝑎</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𝑗</m:t>
                        </m:r>
                      </m:sub>
                    </m:sSub>
                    <m:r>
                      <a:rPr lang="tr-TR" sz="1800" b="0" i="1" smtClean="0">
                        <a:latin typeface="Cambria Math" panose="02040503050406030204" pitchFamily="18" charset="0"/>
                      </a:rPr>
                      <m:t>=</m:t>
                    </m:r>
                    <m:r>
                      <a:rPr lang="tr-TR" sz="1800" b="0" i="1" smtClean="0">
                        <a:latin typeface="Cambria Math" panose="02040503050406030204" pitchFamily="18" charset="0"/>
                      </a:rPr>
                      <m:t>𝑎</m:t>
                    </m:r>
                  </m:oMath>
                </a14:m>
                <a:r>
                  <a:rPr lang="tr-TR" sz="1800" dirty="0"/>
                  <a:t>,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𝑗</m:t>
                        </m:r>
                      </m:sub>
                    </m:sSub>
                    <m:r>
                      <a:rPr lang="tr-TR" sz="1800" b="0" i="1" smtClean="0">
                        <a:latin typeface="Cambria Math" panose="02040503050406030204" pitchFamily="18" charset="0"/>
                      </a:rPr>
                      <m:t>=0</m:t>
                    </m:r>
                  </m:oMath>
                </a14:m>
                <a:r>
                  <a:rPr lang="tr-TR" sz="1800" dirty="0"/>
                  <a:t> ise </a:t>
                </a:r>
                <a14:m>
                  <m:oMath xmlns:m="http://schemas.openxmlformats.org/officeDocument/2006/math">
                    <m:r>
                      <a:rPr lang="tr-TR" sz="1800" b="0" i="1" smtClean="0">
                        <a:latin typeface="Cambria Math" panose="02040503050406030204" pitchFamily="18" charset="0"/>
                      </a:rPr>
                      <m:t>𝑎</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𝑗</m:t>
                        </m:r>
                      </m:sub>
                    </m:sSub>
                    <m:r>
                      <a:rPr lang="tr-TR" sz="1800" b="0" i="1" smtClean="0">
                        <a:latin typeface="Cambria Math" panose="02040503050406030204" pitchFamily="18" charset="0"/>
                      </a:rPr>
                      <m:t>=0</m:t>
                    </m:r>
                  </m:oMath>
                </a14:m>
                <a:r>
                  <a:rPr lang="tr-TR" sz="1800" dirty="0"/>
                  <a:t> olduğunu not ederiz. Bir terimi 2 ile her çarptığımızda, ikili açılımını bir birim sola kaydırır ve açılımın sonuna bir sıfır ekleriz. Sonuç olarak, </a:t>
                </a:r>
                <a14:m>
                  <m:oMath xmlns:m="http://schemas.openxmlformats.org/officeDocument/2006/math">
                    <m:d>
                      <m:dPr>
                        <m:ctrlPr>
                          <a:rPr lang="tr-TR" sz="1800" b="0" i="1" smtClean="0">
                            <a:latin typeface="Cambria Math" panose="02040503050406030204" pitchFamily="18" charset="0"/>
                          </a:rPr>
                        </m:ctrlPr>
                      </m:dPr>
                      <m:e>
                        <m:r>
                          <a:rPr lang="tr-TR" sz="1800" b="0" i="1" smtClean="0">
                            <a:latin typeface="Cambria Math" panose="02040503050406030204" pitchFamily="18" charset="0"/>
                          </a:rPr>
                          <m:t>𝑎</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𝑗</m:t>
                            </m:r>
                          </m:sub>
                        </m:sSub>
                      </m:e>
                    </m:d>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𝑗</m:t>
                        </m:r>
                      </m:sup>
                    </m:sSup>
                  </m:oMath>
                </a14:m>
                <a:r>
                  <a:rPr lang="tr-TR" sz="1800" dirty="0"/>
                  <a:t> ‘</a:t>
                </a:r>
                <a:r>
                  <a:rPr lang="tr-TR" sz="1800" dirty="0" err="1"/>
                  <a:t>yi</a:t>
                </a:r>
                <a:r>
                  <a:rPr lang="tr-TR" sz="1800" dirty="0"/>
                  <a:t>, </a:t>
                </a:r>
                <a14:m>
                  <m:oMath xmlns:m="http://schemas.openxmlformats.org/officeDocument/2006/math">
                    <m:r>
                      <a:rPr lang="tr-TR" sz="1800" b="0" i="1" smtClean="0">
                        <a:latin typeface="Cambria Math" panose="02040503050406030204" pitchFamily="18" charset="0"/>
                      </a:rPr>
                      <m:t>𝑎</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𝑗</m:t>
                        </m:r>
                      </m:sub>
                    </m:sSub>
                  </m:oMath>
                </a14:m>
                <a:r>
                  <a:rPr lang="tr-TR" sz="1800" dirty="0"/>
                  <a:t> yerlerinin ikili açılımını sola kaydırarak ve bu ikili açılımın kuyruk ucuna j sıfır biti ekleyerek elde edebiliriz. </a:t>
                </a:r>
              </a:p>
              <a:p>
                <a:pPr marL="0" indent="0">
                  <a:lnSpc>
                    <a:spcPct val="150000"/>
                  </a:lnSpc>
                  <a:buNone/>
                </a:pPr>
                <a:r>
                  <a:rPr lang="tr-TR" sz="1800" dirty="0"/>
                  <a:t>Son olarak, </a:t>
                </a:r>
                <a14:m>
                  <m:oMath xmlns:m="http://schemas.openxmlformats.org/officeDocument/2006/math">
                    <m:r>
                      <a:rPr lang="tr-TR" sz="1800" b="0" i="1" smtClean="0">
                        <a:latin typeface="Cambria Math" panose="02040503050406030204" pitchFamily="18" charset="0"/>
                      </a:rPr>
                      <m:t>𝑎</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𝑏</m:t>
                        </m:r>
                      </m:e>
                      <m:sub>
                        <m:r>
                          <a:rPr lang="tr-TR" sz="1800" b="0" i="1" smtClean="0">
                            <a:latin typeface="Cambria Math" panose="02040503050406030204" pitchFamily="18" charset="0"/>
                          </a:rPr>
                          <m:t>𝑗</m:t>
                        </m:r>
                      </m:sub>
                    </m:sSub>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𝑗</m:t>
                        </m:r>
                      </m:sup>
                    </m:sSup>
                    <m:r>
                      <a:rPr lang="tr-TR" sz="1800" b="0" i="1" smtClean="0">
                        <a:latin typeface="Cambria Math" panose="02040503050406030204" pitchFamily="18" charset="0"/>
                      </a:rPr>
                      <m:t>, </m:t>
                    </m:r>
                    <m:r>
                      <a:rPr lang="tr-TR" sz="1800" b="0" i="1" smtClean="0">
                        <a:latin typeface="Cambria Math" panose="02040503050406030204" pitchFamily="18" charset="0"/>
                      </a:rPr>
                      <m:t>𝑗</m:t>
                    </m:r>
                    <m:r>
                      <a:rPr lang="tr-TR" sz="1800" b="0" i="1" smtClean="0">
                        <a:latin typeface="Cambria Math" panose="02040503050406030204" pitchFamily="18" charset="0"/>
                      </a:rPr>
                      <m:t>=0,1,2,…,</m:t>
                    </m:r>
                    <m:r>
                      <a:rPr lang="tr-TR" sz="1800" b="0" i="1" smtClean="0">
                        <a:latin typeface="Cambria Math" panose="02040503050406030204" pitchFamily="18" charset="0"/>
                      </a:rPr>
                      <m:t>𝑛</m:t>
                    </m:r>
                    <m:r>
                      <a:rPr lang="tr-TR" sz="1800" b="0" i="1" smtClean="0">
                        <a:latin typeface="Cambria Math" panose="02040503050406030204" pitchFamily="18" charset="0"/>
                      </a:rPr>
                      <m:t>−1</m:t>
                    </m:r>
                  </m:oMath>
                </a14:m>
                <a:r>
                  <a:rPr lang="tr-TR" sz="1800" dirty="0"/>
                  <a:t> n tamsayısını ekleyerek a*b'yi elde ederiz.</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603" r="-362"/>
                </a:stretch>
              </a:blipFill>
            </p:spPr>
            <p:txBody>
              <a:bodyPr/>
              <a:lstStyle/>
              <a:p>
                <a:r>
                  <a:rPr lang="en-TR">
                    <a:noFill/>
                  </a:rPr>
                  <a:t> </a:t>
                </a:r>
              </a:p>
            </p:txBody>
          </p:sp>
        </mc:Fallback>
      </mc:AlternateContent>
    </p:spTree>
    <p:extLst>
      <p:ext uri="{BB962C8B-B14F-4D97-AF65-F5344CB8AC3E}">
        <p14:creationId xmlns:p14="http://schemas.microsoft.com/office/powerpoint/2010/main" val="1512609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Çarpma</a:t>
            </a:r>
          </a:p>
        </p:txBody>
      </p:sp>
      <p:pic>
        <p:nvPicPr>
          <p:cNvPr id="5" name="Content Placeholder 4">
            <a:extLst>
              <a:ext uri="{FF2B5EF4-FFF2-40B4-BE49-F238E27FC236}">
                <a16:creationId xmlns:a16="http://schemas.microsoft.com/office/drawing/2014/main" id="{136E0058-CC6A-6944-83F8-3EB36B54C148}"/>
              </a:ext>
            </a:extLst>
          </p:cNvPr>
          <p:cNvPicPr>
            <a:picLocks noGrp="1" noChangeAspect="1"/>
          </p:cNvPicPr>
          <p:nvPr>
            <p:ph idx="1"/>
          </p:nvPr>
        </p:nvPicPr>
        <p:blipFill>
          <a:blip r:embed="rId2"/>
          <a:stretch>
            <a:fillRect/>
          </a:stretch>
        </p:blipFill>
        <p:spPr>
          <a:xfrm>
            <a:off x="1364780" y="1690688"/>
            <a:ext cx="9462439" cy="4231443"/>
          </a:xfrm>
        </p:spPr>
      </p:pic>
    </p:spTree>
    <p:extLst>
      <p:ext uri="{BB962C8B-B14F-4D97-AF65-F5344CB8AC3E}">
        <p14:creationId xmlns:p14="http://schemas.microsoft.com/office/powerpoint/2010/main" val="222437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0720-F22D-E143-9E08-207682C376F3}"/>
              </a:ext>
            </a:extLst>
          </p:cNvPr>
          <p:cNvSpPr>
            <a:spLocks noGrp="1"/>
          </p:cNvSpPr>
          <p:nvPr>
            <p:ph type="title"/>
          </p:nvPr>
        </p:nvSpPr>
        <p:spPr/>
        <p:txBody>
          <a:bodyPr/>
          <a:lstStyle/>
          <a:p>
            <a:r>
              <a:rPr lang="tr-TR" dirty="0">
                <a:solidFill>
                  <a:srgbClr val="00B0F0"/>
                </a:solidFill>
              </a:rPr>
              <a:t>Konular</a:t>
            </a:r>
          </a:p>
        </p:txBody>
      </p:sp>
      <p:sp>
        <p:nvSpPr>
          <p:cNvPr id="3" name="Content Placeholder 2">
            <a:extLst>
              <a:ext uri="{FF2B5EF4-FFF2-40B4-BE49-F238E27FC236}">
                <a16:creationId xmlns:a16="http://schemas.microsoft.com/office/drawing/2014/main" id="{5067C67B-50D1-9541-9850-079ED24032A7}"/>
              </a:ext>
            </a:extLst>
          </p:cNvPr>
          <p:cNvSpPr>
            <a:spLocks noGrp="1"/>
          </p:cNvSpPr>
          <p:nvPr>
            <p:ph idx="1"/>
          </p:nvPr>
        </p:nvSpPr>
        <p:spPr/>
        <p:txBody>
          <a:bodyPr>
            <a:normAutofit fontScale="70000" lnSpcReduction="20000"/>
          </a:bodyPr>
          <a:lstStyle/>
          <a:p>
            <a:pPr>
              <a:lnSpc>
                <a:spcPct val="150000"/>
              </a:lnSpc>
            </a:pPr>
            <a:r>
              <a:rPr lang="tr-TR" dirty="0"/>
              <a:t>Bölünebilirlik ve Bölme Algoritması</a:t>
            </a:r>
          </a:p>
          <a:p>
            <a:pPr>
              <a:lnSpc>
                <a:spcPct val="150000"/>
              </a:lnSpc>
            </a:pPr>
            <a:r>
              <a:rPr lang="tr-TR" dirty="0" err="1"/>
              <a:t>Euclidean</a:t>
            </a:r>
            <a:r>
              <a:rPr lang="tr-TR" dirty="0"/>
              <a:t> Algoritması</a:t>
            </a:r>
          </a:p>
          <a:p>
            <a:pPr>
              <a:lnSpc>
                <a:spcPct val="150000"/>
              </a:lnSpc>
            </a:pPr>
            <a:r>
              <a:rPr lang="tr-TR" dirty="0"/>
              <a:t>Modular Aritmetik</a:t>
            </a:r>
          </a:p>
          <a:p>
            <a:pPr>
              <a:lnSpc>
                <a:spcPct val="150000"/>
              </a:lnSpc>
            </a:pPr>
            <a:r>
              <a:rPr lang="tr-TR" dirty="0"/>
              <a:t>Asal Sayılar</a:t>
            </a:r>
          </a:p>
          <a:p>
            <a:pPr>
              <a:lnSpc>
                <a:spcPct val="150000"/>
              </a:lnSpc>
            </a:pPr>
            <a:r>
              <a:rPr lang="tr-TR" dirty="0" err="1"/>
              <a:t>Fermat</a:t>
            </a:r>
            <a:r>
              <a:rPr lang="tr-TR" dirty="0"/>
              <a:t> ve </a:t>
            </a:r>
            <a:r>
              <a:rPr lang="tr-TR" dirty="0" err="1"/>
              <a:t>Euler</a:t>
            </a:r>
            <a:r>
              <a:rPr lang="tr-TR" dirty="0"/>
              <a:t> Teoremleri</a:t>
            </a:r>
          </a:p>
          <a:p>
            <a:pPr>
              <a:lnSpc>
                <a:spcPct val="150000"/>
              </a:lnSpc>
            </a:pPr>
            <a:r>
              <a:rPr lang="tr-TR" dirty="0" err="1"/>
              <a:t>Asallık</a:t>
            </a:r>
            <a:r>
              <a:rPr lang="tr-TR" dirty="0"/>
              <a:t> Testi</a:t>
            </a:r>
          </a:p>
          <a:p>
            <a:pPr>
              <a:lnSpc>
                <a:spcPct val="150000"/>
              </a:lnSpc>
            </a:pPr>
            <a:r>
              <a:rPr lang="tr-TR" dirty="0"/>
              <a:t>Çinli Kalan Teoremi</a:t>
            </a:r>
          </a:p>
          <a:p>
            <a:pPr>
              <a:lnSpc>
                <a:spcPct val="150000"/>
              </a:lnSpc>
            </a:pPr>
            <a:r>
              <a:rPr lang="tr-TR" dirty="0"/>
              <a:t>Ayrık Logaritma</a:t>
            </a:r>
          </a:p>
        </p:txBody>
      </p:sp>
    </p:spTree>
    <p:extLst>
      <p:ext uri="{BB962C8B-B14F-4D97-AF65-F5344CB8AC3E}">
        <p14:creationId xmlns:p14="http://schemas.microsoft.com/office/powerpoint/2010/main" val="428605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Bölme ve </a:t>
            </a:r>
            <a:r>
              <a:rPr lang="tr-TR" dirty="0" err="1">
                <a:solidFill>
                  <a:srgbClr val="00B0F0"/>
                </a:solidFill>
              </a:rPr>
              <a:t>mod</a:t>
            </a:r>
            <a:r>
              <a:rPr lang="tr-TR" dirty="0">
                <a:solidFill>
                  <a:srgbClr val="00B0F0"/>
                </a:solidFill>
              </a:rPr>
              <a:t> İşlemleri</a:t>
            </a:r>
          </a:p>
        </p:txBody>
      </p:sp>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marL="0" indent="0">
              <a:lnSpc>
                <a:spcPct val="150000"/>
              </a:lnSpc>
              <a:buNone/>
            </a:pPr>
            <a:r>
              <a:rPr lang="tr-TR" sz="1800" dirty="0"/>
              <a:t>a ve d, d &gt; 0 tamsayıları verildiğinde, </a:t>
            </a:r>
            <a:r>
              <a:rPr lang="tr-TR" sz="1800" dirty="0" err="1"/>
              <a:t>q</a:t>
            </a:r>
            <a:r>
              <a:rPr lang="tr-TR" sz="1800" dirty="0"/>
              <a:t> = a div d ve r = a </a:t>
            </a:r>
            <a:r>
              <a:rPr lang="tr-TR" sz="1800" dirty="0" err="1"/>
              <a:t>mod</a:t>
            </a:r>
            <a:r>
              <a:rPr lang="tr-TR" sz="1800" dirty="0"/>
              <a:t> d’yi algoritma kullanarak bulabiliriz. Verilen kaba kuvvet algoritmasında, a pozitif olduğunda d'yi a'dan şu kadar çıkarırız: kalan d'den az olana kadar gereklidir. Bu çıkarma işlemini kaç kez yaptığımız bölümdür ve tüm bu çıkarmalardan sonra kalan kısım kalandır. </a:t>
            </a:r>
          </a:p>
          <a:p>
            <a:pPr marL="0" indent="0">
              <a:lnSpc>
                <a:spcPct val="150000"/>
              </a:lnSpc>
              <a:buNone/>
            </a:pPr>
            <a:r>
              <a:rPr lang="tr-TR" sz="1800" dirty="0"/>
              <a:t>Algoritma, a'nın negatif olduğu durumu da kapsar. Bu algoritma |a| olduğunda </a:t>
            </a:r>
            <a:r>
              <a:rPr lang="tr-TR" sz="1800" dirty="0" err="1"/>
              <a:t>q</a:t>
            </a:r>
            <a:r>
              <a:rPr lang="tr-TR" sz="1800" dirty="0"/>
              <a:t> bölümünü ve r kalanını bulur. d'ye bölünür. Sonra, a &lt; 0 ve r &gt; 0 olduğunda, −(</a:t>
            </a:r>
            <a:r>
              <a:rPr lang="tr-TR" sz="1800" dirty="0" err="1"/>
              <a:t>q</a:t>
            </a:r>
            <a:r>
              <a:rPr lang="tr-TR" sz="1800" dirty="0"/>
              <a:t> + 1) bölümünü bulmak için bunları kullanır ve a, d'ye bölündüğünde d − r kalanını bulur. a &gt; d varsayarak, bu algoritmanın O(</a:t>
            </a:r>
            <a:r>
              <a:rPr lang="tr-TR" sz="1800" dirty="0" err="1"/>
              <a:t>q</a:t>
            </a:r>
            <a:r>
              <a:rPr lang="tr-TR" sz="1800" dirty="0"/>
              <a:t> </a:t>
            </a:r>
            <a:r>
              <a:rPr lang="tr-TR" sz="1800" dirty="0" err="1"/>
              <a:t>log</a:t>
            </a:r>
            <a:r>
              <a:rPr lang="tr-TR" sz="1800" dirty="0"/>
              <a:t> a) bit işlemlerini kullandığını görürüz.</a:t>
            </a:r>
          </a:p>
        </p:txBody>
      </p:sp>
    </p:spTree>
    <p:extLst>
      <p:ext uri="{BB962C8B-B14F-4D97-AF65-F5344CB8AC3E}">
        <p14:creationId xmlns:p14="http://schemas.microsoft.com/office/powerpoint/2010/main" val="422216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Bölme ve </a:t>
            </a:r>
            <a:r>
              <a:rPr lang="tr-TR" dirty="0" err="1">
                <a:solidFill>
                  <a:srgbClr val="00B0F0"/>
                </a:solidFill>
              </a:rPr>
              <a:t>mod</a:t>
            </a:r>
            <a:r>
              <a:rPr lang="tr-TR" dirty="0">
                <a:solidFill>
                  <a:srgbClr val="00B0F0"/>
                </a:solidFill>
              </a:rPr>
              <a:t> İşlemleri</a:t>
            </a:r>
          </a:p>
        </p:txBody>
      </p:sp>
      <p:pic>
        <p:nvPicPr>
          <p:cNvPr id="9" name="Content Placeholder 8">
            <a:extLst>
              <a:ext uri="{FF2B5EF4-FFF2-40B4-BE49-F238E27FC236}">
                <a16:creationId xmlns:a16="http://schemas.microsoft.com/office/drawing/2014/main" id="{486B29F0-6F02-164F-9B35-147A28921DE0}"/>
              </a:ext>
            </a:extLst>
          </p:cNvPr>
          <p:cNvPicPr>
            <a:picLocks noGrp="1" noChangeAspect="1"/>
          </p:cNvPicPr>
          <p:nvPr>
            <p:ph idx="1"/>
          </p:nvPr>
        </p:nvPicPr>
        <p:blipFill>
          <a:blip r:embed="rId2"/>
          <a:stretch>
            <a:fillRect/>
          </a:stretch>
        </p:blipFill>
        <p:spPr>
          <a:xfrm>
            <a:off x="1238743" y="1690688"/>
            <a:ext cx="9714513" cy="4080437"/>
          </a:xfrm>
        </p:spPr>
      </p:pic>
    </p:spTree>
    <p:extLst>
      <p:ext uri="{BB962C8B-B14F-4D97-AF65-F5344CB8AC3E}">
        <p14:creationId xmlns:p14="http://schemas.microsoft.com/office/powerpoint/2010/main" val="4212531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Modüler Üs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85000" lnSpcReduction="10000"/>
              </a:bodyPr>
              <a:lstStyle/>
              <a:p>
                <a:pPr marL="0" indent="0">
                  <a:lnSpc>
                    <a:spcPct val="150000"/>
                  </a:lnSpc>
                  <a:buNone/>
                </a:pPr>
                <a:r>
                  <a:rPr lang="tr-TR" sz="1800" dirty="0"/>
                  <a:t>Kriptografide, b, n ve m'nin büyük tamsayılar olduğu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𝑛</m:t>
                        </m:r>
                      </m:sup>
                    </m:sSup>
                    <m:r>
                      <a:rPr lang="tr-TR" sz="1800" b="0" i="1" smtClean="0">
                        <a:latin typeface="Cambria Math" panose="02040503050406030204" pitchFamily="18" charset="0"/>
                      </a:rPr>
                      <m:t>𝑚𝑜𝑑𝑚</m:t>
                    </m:r>
                  </m:oMath>
                </a14:m>
                <a:r>
                  <a:rPr lang="tr-TR" sz="1800" dirty="0"/>
                  <a:t> ‘yi verimli bir şekilde bulabilmek önemlidir. Önce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𝑛</m:t>
                        </m:r>
                      </m:sup>
                    </m:sSup>
                  </m:oMath>
                </a14:m>
                <a:r>
                  <a:rPr lang="tr-TR" sz="1800" dirty="0"/>
                  <a:t>'</a:t>
                </a:r>
                <a:r>
                  <a:rPr lang="tr-TR" sz="1800" dirty="0" err="1"/>
                  <a:t>yi</a:t>
                </a:r>
                <a:r>
                  <a:rPr lang="tr-TR" sz="1800" dirty="0"/>
                  <a:t> hesaplamak ve ardından m'ye bölündüğünde kalanını bulmak pratik değildir çünkü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𝑛</m:t>
                        </m:r>
                      </m:sup>
                    </m:sSup>
                  </m:oMath>
                </a14:m>
                <a:r>
                  <a:rPr lang="tr-TR" sz="1800" dirty="0"/>
                  <a:t> çok büyük bir sayı olacaktır. Bunun yerine, n üssünün ikili açılımını kullanan bir algoritma kullanabiliriz.</a:t>
                </a:r>
              </a:p>
              <a:p>
                <a:pPr marL="0" indent="0">
                  <a:lnSpc>
                    <a:spcPct val="150000"/>
                  </a:lnSpc>
                  <a:buNone/>
                </a:pPr>
                <a:r>
                  <a:rPr lang="tr-TR" sz="1800" dirty="0"/>
                  <a:t>Bu algoritmayı sunmadan önce, temel fikrini açıklıyoruz.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𝑛</m:t>
                        </m:r>
                      </m:sup>
                    </m:sSup>
                  </m:oMath>
                </a14:m>
                <a:r>
                  <a:rPr lang="tr-TR" sz="1800" dirty="0"/>
                  <a:t>'</a:t>
                </a:r>
                <a:r>
                  <a:rPr lang="tr-TR" sz="1800" dirty="0" err="1"/>
                  <a:t>yi</a:t>
                </a:r>
                <a:r>
                  <a:rPr lang="tr-TR" sz="1800" dirty="0"/>
                  <a:t> hesaplamak için </a:t>
                </a:r>
                <a14:m>
                  <m:oMath xmlns:m="http://schemas.openxmlformats.org/officeDocument/2006/math">
                    <m:r>
                      <a:rPr lang="tr-TR" sz="1800" b="0" i="1" smtClean="0">
                        <a:latin typeface="Cambria Math" panose="02040503050406030204" pitchFamily="18" charset="0"/>
                      </a:rPr>
                      <m:t>𝑛</m:t>
                    </m:r>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d>
                          <m:dPr>
                            <m:ctrlPr>
                              <a:rPr lang="tr-TR" sz="1800" b="0" i="1" smtClean="0">
                                <a:latin typeface="Cambria Math" panose="02040503050406030204" pitchFamily="18" charset="0"/>
                              </a:rPr>
                            </m:ctrlPr>
                          </m:dPr>
                          <m:e>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𝑘</m:t>
                                </m:r>
                                <m:r>
                                  <a:rPr lang="tr-TR" sz="1800" b="0" i="1" smtClean="0">
                                    <a:latin typeface="Cambria Math" panose="02040503050406030204" pitchFamily="18" charset="0"/>
                                  </a:rPr>
                                  <m:t>−1</m:t>
                                </m:r>
                              </m:sub>
                            </m:sSub>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1</m:t>
                                </m:r>
                              </m:sub>
                            </m:sSub>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0</m:t>
                                </m:r>
                              </m:sub>
                            </m:sSub>
                          </m:e>
                        </m:d>
                      </m:e>
                      <m:sub>
                        <m:r>
                          <a:rPr lang="tr-TR" sz="1800" b="0" i="1" smtClean="0">
                            <a:latin typeface="Cambria Math" panose="02040503050406030204" pitchFamily="18" charset="0"/>
                          </a:rPr>
                          <m:t>2</m:t>
                        </m:r>
                      </m:sub>
                    </m:sSub>
                  </m:oMath>
                </a14:m>
                <a:r>
                  <a:rPr lang="tr-TR" sz="1800" dirty="0"/>
                  <a:t> gibi n'nin ikili açılımının nasıl kullanılacağını açıklayacağız. İlk olarak, şunu unutmayın </a:t>
                </a:r>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𝑛</m:t>
                          </m:r>
                        </m:sup>
                      </m:sSup>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𝑘</m:t>
                              </m:r>
                              <m:r>
                                <a:rPr lang="tr-TR" sz="1800" b="0" i="1" smtClean="0">
                                  <a:latin typeface="Cambria Math" panose="02040503050406030204" pitchFamily="18" charset="0"/>
                                </a:rPr>
                                <m:t>−1</m:t>
                              </m:r>
                            </m:sub>
                          </m:sSub>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𝑘</m:t>
                              </m:r>
                              <m:r>
                                <a:rPr lang="tr-TR" sz="1800" b="0" i="1" smtClean="0">
                                  <a:latin typeface="Cambria Math" panose="02040503050406030204" pitchFamily="18" charset="0"/>
                                </a:rPr>
                                <m:t>−1</m:t>
                              </m:r>
                            </m:sup>
                          </m:sSup>
                          <m:r>
                            <a:rPr lang="tr-TR" sz="1800" b="0" i="1" smtClean="0">
                              <a:latin typeface="Cambria Math" panose="02040503050406030204" pitchFamily="18" charset="0"/>
                            </a:rPr>
                            <m:t>+…+</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1</m:t>
                              </m:r>
                            </m:sub>
                          </m:sSub>
                          <m:r>
                            <a:rPr lang="tr-TR" sz="1800" b="0" i="1" smtClean="0">
                              <a:latin typeface="Cambria Math" panose="02040503050406030204" pitchFamily="18" charset="0"/>
                            </a:rPr>
                            <m:t>∗2+</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0</m:t>
                              </m:r>
                            </m:sub>
                          </m:sSub>
                        </m:sup>
                      </m:sSup>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𝑘</m:t>
                              </m:r>
                              <m:r>
                                <a:rPr lang="tr-TR" sz="1800" b="0" i="1" smtClean="0">
                                  <a:latin typeface="Cambria Math" panose="02040503050406030204" pitchFamily="18" charset="0"/>
                                </a:rPr>
                                <m:t>−1</m:t>
                              </m:r>
                            </m:sub>
                          </m:sSub>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𝑘</m:t>
                              </m:r>
                              <m:r>
                                <a:rPr lang="tr-TR" sz="1800" b="0" i="1" smtClean="0">
                                  <a:latin typeface="Cambria Math" panose="02040503050406030204" pitchFamily="18" charset="0"/>
                                </a:rPr>
                                <m:t>−1</m:t>
                              </m:r>
                            </m:sup>
                          </m:sSup>
                        </m:sup>
                      </m:sSup>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1</m:t>
                              </m:r>
                            </m:sub>
                          </m:sSub>
                          <m:r>
                            <a:rPr lang="tr-TR" sz="1800" b="0" i="1" smtClean="0">
                              <a:latin typeface="Cambria Math" panose="02040503050406030204" pitchFamily="18" charset="0"/>
                            </a:rPr>
                            <m:t>∗2</m:t>
                          </m:r>
                        </m:sup>
                      </m:sSup>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0</m:t>
                              </m:r>
                            </m:sub>
                          </m:sSub>
                        </m:sup>
                      </m:sSup>
                    </m:oMath>
                  </m:oMathPara>
                </a14:m>
                <a:endParaRPr lang="tr-TR" sz="1800" dirty="0"/>
              </a:p>
              <a:p>
                <a:pPr marL="0" indent="0">
                  <a:lnSpc>
                    <a:spcPct val="150000"/>
                  </a:lnSpc>
                  <a:buNone/>
                </a:pPr>
                <a:r>
                  <a:rPr lang="tr-TR" sz="1800" dirty="0"/>
                  <a:t>Bu,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𝑛</m:t>
                        </m:r>
                      </m:sup>
                    </m:sSup>
                  </m:oMath>
                </a14:m>
                <a:r>
                  <a:rPr lang="tr-TR" sz="1800" dirty="0"/>
                  <a:t>'</a:t>
                </a:r>
                <a:r>
                  <a:rPr lang="tr-TR" sz="1800" dirty="0" err="1"/>
                  <a:t>yi</a:t>
                </a:r>
                <a:r>
                  <a:rPr lang="tr-TR" sz="1800" dirty="0"/>
                  <a:t> hesaplamak için yalnızca </a:t>
                </a:r>
                <a14:m>
                  <m:oMath xmlns:m="http://schemas.openxmlformats.org/officeDocument/2006/math">
                    <m:r>
                      <a:rPr lang="tr-TR" sz="1800" b="0" i="1" smtClean="0">
                        <a:latin typeface="Cambria Math" panose="02040503050406030204" pitchFamily="18" charset="0"/>
                      </a:rPr>
                      <m:t>𝑏</m:t>
                    </m:r>
                    <m:r>
                      <a:rPr lang="tr-TR" sz="1800" b="0" i="1" smtClean="0">
                        <a:latin typeface="Cambria Math" panose="02040503050406030204" pitchFamily="18" charset="0"/>
                      </a:rPr>
                      <m:t>, </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2</m:t>
                        </m:r>
                      </m:sup>
                    </m:sSup>
                    <m:r>
                      <a:rPr lang="tr-TR" sz="1800" b="0" i="1" smtClean="0">
                        <a:latin typeface="Cambria Math" panose="02040503050406030204" pitchFamily="18" charset="0"/>
                      </a:rPr>
                      <m:t>, </m:t>
                    </m:r>
                    <m:sSup>
                      <m:sSupPr>
                        <m:ctrlPr>
                          <a:rPr lang="tr-TR" sz="1800" b="0" i="1" smtClean="0">
                            <a:latin typeface="Cambria Math" panose="02040503050406030204" pitchFamily="18" charset="0"/>
                          </a:rPr>
                        </m:ctrlPr>
                      </m:sSupPr>
                      <m:e>
                        <m:d>
                          <m:dPr>
                            <m:ctrlPr>
                              <a:rPr lang="tr-TR" sz="1800" b="0" i="1" smtClean="0">
                                <a:latin typeface="Cambria Math" panose="02040503050406030204" pitchFamily="18" charset="0"/>
                              </a:rPr>
                            </m:ctrlPr>
                          </m:dPr>
                          <m:e>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2</m:t>
                                </m:r>
                              </m:sup>
                            </m:sSup>
                          </m:e>
                        </m:d>
                      </m:e>
                      <m:sup>
                        <m:r>
                          <a:rPr lang="tr-TR" sz="1800" b="0" i="1" smtClean="0">
                            <a:latin typeface="Cambria Math" panose="02040503050406030204" pitchFamily="18" charset="0"/>
                          </a:rPr>
                          <m:t>2</m:t>
                        </m:r>
                      </m:sup>
                    </m:sSup>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4</m:t>
                        </m:r>
                      </m:sup>
                    </m:sSup>
                    <m:r>
                      <a:rPr lang="tr-TR" sz="1800" b="0" i="1" smtClean="0">
                        <a:latin typeface="Cambria Math" panose="02040503050406030204" pitchFamily="18" charset="0"/>
                      </a:rPr>
                      <m:t>, </m:t>
                    </m:r>
                    <m:sSup>
                      <m:sSupPr>
                        <m:ctrlPr>
                          <a:rPr lang="tr-TR" sz="1800" b="0" i="1" smtClean="0">
                            <a:latin typeface="Cambria Math" panose="02040503050406030204" pitchFamily="18" charset="0"/>
                          </a:rPr>
                        </m:ctrlPr>
                      </m:sSupPr>
                      <m:e>
                        <m:d>
                          <m:dPr>
                            <m:ctrlPr>
                              <a:rPr lang="tr-TR" sz="1800" b="0" i="1" smtClean="0">
                                <a:latin typeface="Cambria Math" panose="02040503050406030204" pitchFamily="18" charset="0"/>
                              </a:rPr>
                            </m:ctrlPr>
                          </m:dPr>
                          <m:e>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4</m:t>
                                </m:r>
                              </m:sup>
                            </m:sSup>
                          </m:e>
                        </m:d>
                      </m:e>
                      <m:sup>
                        <m:r>
                          <a:rPr lang="tr-TR" sz="1800" b="0" i="1" smtClean="0">
                            <a:latin typeface="Cambria Math" panose="02040503050406030204" pitchFamily="18" charset="0"/>
                          </a:rPr>
                          <m:t>2</m:t>
                        </m:r>
                      </m:sup>
                    </m:sSup>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8</m:t>
                        </m:r>
                      </m:sup>
                    </m:sSup>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2</m:t>
                            </m:r>
                          </m:sup>
                        </m:sSup>
                      </m:e>
                      <m:sup>
                        <m:r>
                          <a:rPr lang="tr-TR" sz="1800" b="0" i="1" smtClean="0">
                            <a:latin typeface="Cambria Math" panose="02040503050406030204" pitchFamily="18" charset="0"/>
                          </a:rPr>
                          <m:t>𝑘</m:t>
                        </m:r>
                      </m:sup>
                    </m:sSup>
                  </m:oMath>
                </a14:m>
                <a:r>
                  <a:rPr lang="tr-TR" sz="1800" dirty="0"/>
                  <a:t> değerlerini hesaplamamız gerektiğini gösterir. Bu değerlere sahip olduğumuzda, bu listede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𝑗</m:t>
                        </m:r>
                      </m:sub>
                    </m:sSub>
                    <m:r>
                      <a:rPr lang="tr-TR" sz="1800" b="0" i="1" smtClean="0">
                        <a:latin typeface="Cambria Math" panose="02040503050406030204" pitchFamily="18" charset="0"/>
                      </a:rPr>
                      <m:t>=1</m:t>
                    </m:r>
                  </m:oMath>
                </a14:m>
                <a:r>
                  <a:rPr lang="tr-TR" sz="1800" dirty="0"/>
                  <a:t> olmak üzere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𝑗</m:t>
                            </m:r>
                          </m:sup>
                        </m:sSup>
                      </m:sup>
                    </m:sSup>
                  </m:oMath>
                </a14:m>
                <a:r>
                  <a:rPr lang="tr-TR" sz="1800" dirty="0"/>
                  <a:t> terimlerini çarpıyoruz. (Verimlilik için, her terimle çarptıktan sonra sonucu </a:t>
                </a:r>
                <a:r>
                  <a:rPr lang="tr-TR" sz="1800" dirty="0" err="1"/>
                  <a:t>modulo</a:t>
                </a:r>
                <a:r>
                  <a:rPr lang="tr-TR" sz="1800" dirty="0"/>
                  <a:t> m'yi azaltıyoruz.) Bu bize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𝑛</m:t>
                        </m:r>
                      </m:sup>
                    </m:sSup>
                  </m:oMath>
                </a14:m>
                <a:r>
                  <a:rPr lang="tr-TR" sz="1800" dirty="0" err="1"/>
                  <a:t>'yi</a:t>
                </a:r>
                <a:r>
                  <a:rPr lang="tr-TR" sz="1800" dirty="0"/>
                  <a:t> veriyor. Örneğin,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3</m:t>
                        </m:r>
                      </m:e>
                      <m:sup>
                        <m:r>
                          <a:rPr lang="tr-TR" sz="1800" b="0" i="1" smtClean="0">
                            <a:latin typeface="Cambria Math" panose="02040503050406030204" pitchFamily="18" charset="0"/>
                          </a:rPr>
                          <m:t>11</m:t>
                        </m:r>
                      </m:sup>
                    </m:sSup>
                  </m:oMath>
                </a14:m>
                <a:r>
                  <a:rPr lang="tr-TR" sz="1800" dirty="0"/>
                  <a:t>'i hesaplamak için önce 11 = (1011)2 olduğunu ve böylece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3</m:t>
                        </m:r>
                      </m:e>
                      <m:sup>
                        <m:r>
                          <a:rPr lang="tr-TR" sz="1800" b="0" i="1" smtClean="0">
                            <a:latin typeface="Cambria Math" panose="02040503050406030204" pitchFamily="18" charset="0"/>
                          </a:rPr>
                          <m:t>11</m:t>
                        </m:r>
                      </m:sup>
                    </m:sSup>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3</m:t>
                        </m:r>
                      </m:e>
                      <m:sup>
                        <m:r>
                          <a:rPr lang="tr-TR" sz="1800" b="0" i="1" smtClean="0">
                            <a:latin typeface="Cambria Math" panose="02040503050406030204" pitchFamily="18" charset="0"/>
                          </a:rPr>
                          <m:t>8</m:t>
                        </m:r>
                      </m:sup>
                    </m:sSup>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3</m:t>
                        </m:r>
                      </m:e>
                      <m:sup>
                        <m:r>
                          <a:rPr lang="tr-TR" sz="1800" b="0" i="1" smtClean="0">
                            <a:latin typeface="Cambria Math" panose="02040503050406030204" pitchFamily="18" charset="0"/>
                          </a:rPr>
                          <m:t>2</m:t>
                        </m:r>
                      </m:sup>
                    </m:sSup>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3</m:t>
                        </m:r>
                      </m:e>
                      <m:sup>
                        <m:r>
                          <a:rPr lang="tr-TR" sz="1800" b="0" i="1" smtClean="0">
                            <a:latin typeface="Cambria Math" panose="02040503050406030204" pitchFamily="18" charset="0"/>
                          </a:rPr>
                          <m:t>1</m:t>
                        </m:r>
                      </m:sup>
                    </m:sSup>
                  </m:oMath>
                </a14:m>
                <a:r>
                  <a:rPr lang="tr-TR" sz="1800" dirty="0"/>
                  <a:t> olduğunu not ederiz. Ardışık olarak kare alarak,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3</m:t>
                        </m:r>
                      </m:e>
                      <m:sup>
                        <m:r>
                          <a:rPr lang="tr-TR" sz="1800" b="0" i="1" smtClean="0">
                            <a:latin typeface="Cambria Math" panose="02040503050406030204" pitchFamily="18" charset="0"/>
                          </a:rPr>
                          <m:t>2</m:t>
                        </m:r>
                      </m:sup>
                    </m:sSup>
                    <m:r>
                      <a:rPr lang="tr-TR" sz="1800" b="0" i="1" smtClean="0">
                        <a:latin typeface="Cambria Math" panose="02040503050406030204" pitchFamily="18" charset="0"/>
                      </a:rPr>
                      <m:t>=9, </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3</m:t>
                        </m:r>
                      </m:e>
                      <m:sup>
                        <m:r>
                          <a:rPr lang="tr-TR" sz="1800" b="0" i="1" smtClean="0">
                            <a:latin typeface="Cambria Math" panose="02040503050406030204" pitchFamily="18" charset="0"/>
                          </a:rPr>
                          <m:t>4</m:t>
                        </m:r>
                      </m:sup>
                    </m:sSup>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9</m:t>
                        </m:r>
                      </m:e>
                      <m:sup>
                        <m:r>
                          <a:rPr lang="tr-TR" sz="1800" b="0" i="1" smtClean="0">
                            <a:latin typeface="Cambria Math" panose="02040503050406030204" pitchFamily="18" charset="0"/>
                          </a:rPr>
                          <m:t>2</m:t>
                        </m:r>
                      </m:sup>
                    </m:sSup>
                    <m:r>
                      <a:rPr lang="tr-TR" sz="1800" b="0" i="1" smtClean="0">
                        <a:latin typeface="Cambria Math" panose="02040503050406030204" pitchFamily="18" charset="0"/>
                      </a:rPr>
                      <m:t>=81,  </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3</m:t>
                        </m:r>
                      </m:e>
                      <m:sup>
                        <m:r>
                          <a:rPr lang="tr-TR" sz="1800" b="0" i="1" smtClean="0">
                            <a:latin typeface="Cambria Math" panose="02040503050406030204" pitchFamily="18" charset="0"/>
                          </a:rPr>
                          <m:t>8</m:t>
                        </m:r>
                      </m:sup>
                    </m:sSup>
                    <m:r>
                      <a:rPr lang="tr-TR" sz="1800" b="0" i="1" smtClean="0">
                        <a:latin typeface="Cambria Math" panose="02040503050406030204" pitchFamily="18" charset="0"/>
                      </a:rPr>
                      <m:t>=</m:t>
                    </m:r>
                    <m:sSup>
                      <m:sSupPr>
                        <m:ctrlPr>
                          <a:rPr lang="tr-TR" sz="1800" b="0" i="1" smtClean="0">
                            <a:latin typeface="Cambria Math" panose="02040503050406030204" pitchFamily="18" charset="0"/>
                          </a:rPr>
                        </m:ctrlPr>
                      </m:sSupPr>
                      <m:e>
                        <m:d>
                          <m:dPr>
                            <m:ctrlPr>
                              <a:rPr lang="tr-TR" sz="1800" b="0" i="1" smtClean="0">
                                <a:latin typeface="Cambria Math" panose="02040503050406030204" pitchFamily="18" charset="0"/>
                              </a:rPr>
                            </m:ctrlPr>
                          </m:dPr>
                          <m:e>
                            <m:r>
                              <a:rPr lang="tr-TR" sz="1800" b="0" i="1" smtClean="0">
                                <a:latin typeface="Cambria Math" panose="02040503050406030204" pitchFamily="18" charset="0"/>
                              </a:rPr>
                              <m:t>81</m:t>
                            </m:r>
                          </m:e>
                        </m:d>
                      </m:e>
                      <m:sup>
                        <m:r>
                          <a:rPr lang="tr-TR" sz="1800" b="0" i="1" smtClean="0">
                            <a:latin typeface="Cambria Math" panose="02040503050406030204" pitchFamily="18" charset="0"/>
                          </a:rPr>
                          <m:t>2</m:t>
                        </m:r>
                      </m:sup>
                    </m:sSup>
                    <m:r>
                      <a:rPr lang="tr-TR" sz="1800" b="0" i="1" smtClean="0">
                        <a:latin typeface="Cambria Math" panose="02040503050406030204" pitchFamily="18" charset="0"/>
                      </a:rPr>
                      <m:t>=6561</m:t>
                    </m:r>
                  </m:oMath>
                </a14:m>
                <a:r>
                  <a:rPr lang="tr-TR" sz="1800" dirty="0"/>
                  <a:t> olduğunu buluruz. Sonuç olarak,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3</m:t>
                        </m:r>
                      </m:e>
                      <m:sup>
                        <m:r>
                          <a:rPr lang="tr-TR" sz="1800" b="0" i="1" smtClean="0">
                            <a:latin typeface="Cambria Math" panose="02040503050406030204" pitchFamily="18" charset="0"/>
                          </a:rPr>
                          <m:t>11</m:t>
                        </m:r>
                      </m:sup>
                    </m:sSup>
                    <m:r>
                      <a:rPr lang="tr-TR" sz="1800" b="0" i="1" smtClean="0">
                        <a:latin typeface="Cambria Math" panose="02040503050406030204" pitchFamily="18" charset="0"/>
                      </a:rPr>
                      <m:t>=6561∗9∗3=1777147</m:t>
                    </m:r>
                  </m:oMath>
                </a14:m>
                <a:r>
                  <a:rPr lang="tr-TR" sz="1800" dirty="0"/>
                  <a:t>. </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362"/>
                </a:stretch>
              </a:blipFill>
            </p:spPr>
            <p:txBody>
              <a:bodyPr/>
              <a:lstStyle/>
              <a:p>
                <a:r>
                  <a:rPr lang="en-TR">
                    <a:noFill/>
                  </a:rPr>
                  <a:t> </a:t>
                </a:r>
              </a:p>
            </p:txBody>
          </p:sp>
        </mc:Fallback>
      </mc:AlternateContent>
    </p:spTree>
    <p:extLst>
      <p:ext uri="{BB962C8B-B14F-4D97-AF65-F5344CB8AC3E}">
        <p14:creationId xmlns:p14="http://schemas.microsoft.com/office/powerpoint/2010/main" val="114565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Modüler Üs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marL="0" indent="0">
                  <a:lnSpc>
                    <a:spcPct val="150000"/>
                  </a:lnSpc>
                  <a:buNone/>
                </a:pPr>
                <a:r>
                  <a:rPr lang="tr-TR" sz="1800" dirty="0"/>
                  <a:t>Algoritma art arda </a:t>
                </a:r>
                <a14:m>
                  <m:oMath xmlns:m="http://schemas.openxmlformats.org/officeDocument/2006/math">
                    <m:r>
                      <a:rPr lang="tr-TR" sz="1800" b="0" i="1" smtClean="0">
                        <a:latin typeface="Cambria Math" panose="02040503050406030204" pitchFamily="18" charset="0"/>
                      </a:rPr>
                      <m:t>𝑏𝑚𝑜𝑑𝑚</m:t>
                    </m:r>
                    <m:r>
                      <a:rPr lang="tr-TR" sz="1800" b="0" i="1" smtClean="0">
                        <a:latin typeface="Cambria Math" panose="02040503050406030204" pitchFamily="18" charset="0"/>
                      </a:rPr>
                      <m:t>, </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2</m:t>
                        </m:r>
                      </m:sup>
                    </m:sSup>
                    <m:r>
                      <a:rPr lang="tr-TR" sz="1800" b="0" i="1" smtClean="0">
                        <a:latin typeface="Cambria Math" panose="02040503050406030204" pitchFamily="18" charset="0"/>
                      </a:rPr>
                      <m:t>𝑚𝑜𝑑𝑚</m:t>
                    </m:r>
                    <m:r>
                      <a:rPr lang="tr-TR" sz="1800" b="0" i="1" smtClean="0">
                        <a:latin typeface="Cambria Math" panose="02040503050406030204" pitchFamily="18" charset="0"/>
                      </a:rPr>
                      <m:t>, </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r>
                          <a:rPr lang="tr-TR" sz="1800" b="0" i="1" smtClean="0">
                            <a:latin typeface="Cambria Math" panose="02040503050406030204" pitchFamily="18" charset="0"/>
                          </a:rPr>
                          <m:t>4</m:t>
                        </m:r>
                      </m:sup>
                    </m:sSup>
                    <m:r>
                      <a:rPr lang="tr-TR" sz="1800" b="0" i="1" smtClean="0">
                        <a:latin typeface="Cambria Math" panose="02040503050406030204" pitchFamily="18" charset="0"/>
                      </a:rPr>
                      <m:t>𝑚𝑜𝑑𝑚</m:t>
                    </m:r>
                    <m:r>
                      <a:rPr lang="tr-TR" sz="1800" b="0" i="1" smtClean="0">
                        <a:latin typeface="Cambria Math" panose="02040503050406030204" pitchFamily="18" charset="0"/>
                      </a:rPr>
                      <m:t>,…, </m:t>
                    </m:r>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𝑘</m:t>
                            </m:r>
                            <m:r>
                              <a:rPr lang="tr-TR" sz="1800" b="0" i="1" smtClean="0">
                                <a:latin typeface="Cambria Math" panose="02040503050406030204" pitchFamily="18" charset="0"/>
                              </a:rPr>
                              <m:t>−1</m:t>
                            </m:r>
                          </m:sup>
                        </m:sSup>
                      </m:sup>
                    </m:sSup>
                    <m:r>
                      <a:rPr lang="tr-TR" sz="1800" b="0" i="1" smtClean="0">
                        <a:latin typeface="Cambria Math" panose="02040503050406030204" pitchFamily="18" charset="0"/>
                      </a:rPr>
                      <m:t>𝑚𝑜𝑑𝑚</m:t>
                    </m:r>
                  </m:oMath>
                </a14:m>
                <a:r>
                  <a:rPr lang="tr-TR" sz="1800" dirty="0"/>
                  <a:t> ve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𝑎</m:t>
                        </m:r>
                      </m:e>
                      <m:sub>
                        <m:r>
                          <a:rPr lang="tr-TR" sz="1800" b="0" i="1" smtClean="0">
                            <a:latin typeface="Cambria Math" panose="02040503050406030204" pitchFamily="18" charset="0"/>
                          </a:rPr>
                          <m:t>𝑗</m:t>
                        </m:r>
                      </m:sub>
                    </m:sSub>
                    <m:r>
                      <a:rPr lang="tr-TR" sz="1800" b="0" i="1" smtClean="0">
                        <a:latin typeface="Cambria Math" panose="02040503050406030204" pitchFamily="18" charset="0"/>
                      </a:rPr>
                      <m:t>=1</m:t>
                    </m:r>
                  </m:oMath>
                </a14:m>
                <a:r>
                  <a:rPr lang="tr-TR" sz="1800" dirty="0"/>
                  <a:t> olan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𝑏</m:t>
                        </m:r>
                      </m:e>
                      <m:sup>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2</m:t>
                            </m:r>
                          </m:e>
                          <m:sup>
                            <m:r>
                              <a:rPr lang="tr-TR" sz="1800" b="0" i="1" smtClean="0">
                                <a:latin typeface="Cambria Math" panose="02040503050406030204" pitchFamily="18" charset="0"/>
                              </a:rPr>
                              <m:t>𝑗</m:t>
                            </m:r>
                          </m:sup>
                        </m:sSup>
                      </m:sup>
                    </m:sSup>
                    <m:r>
                      <a:rPr lang="tr-TR" sz="1800" b="0" i="1" smtClean="0">
                        <a:latin typeface="Cambria Math" panose="02040503050406030204" pitchFamily="18" charset="0"/>
                      </a:rPr>
                      <m:t>𝑚𝑜𝑑𝑚</m:t>
                    </m:r>
                  </m:oMath>
                </a14:m>
                <a:r>
                  <a:rPr lang="tr-TR" sz="1800" dirty="0"/>
                  <a:t> terimlerini birlikte çarpar, her çarpmadan sonra m'ye bölündüğünde ürünün kalanını bulur. Bu algoritma için sözde kod algoritmada gösterilmiştir. </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603"/>
                </a:stretch>
              </a:blipFill>
            </p:spPr>
            <p:txBody>
              <a:bodyPr/>
              <a:lstStyle/>
              <a:p>
                <a:r>
                  <a:rPr lang="en-TR">
                    <a:noFill/>
                  </a:rPr>
                  <a:t> </a:t>
                </a:r>
              </a:p>
            </p:txBody>
          </p:sp>
        </mc:Fallback>
      </mc:AlternateContent>
      <p:pic>
        <p:nvPicPr>
          <p:cNvPr id="5" name="Picture 4">
            <a:extLst>
              <a:ext uri="{FF2B5EF4-FFF2-40B4-BE49-F238E27FC236}">
                <a16:creationId xmlns:a16="http://schemas.microsoft.com/office/drawing/2014/main" id="{7701421E-0262-DD46-A9B7-94F261B62B98}"/>
              </a:ext>
            </a:extLst>
          </p:cNvPr>
          <p:cNvPicPr>
            <a:picLocks noChangeAspect="1"/>
          </p:cNvPicPr>
          <p:nvPr/>
        </p:nvPicPr>
        <p:blipFill>
          <a:blip r:embed="rId3"/>
          <a:stretch>
            <a:fillRect/>
          </a:stretch>
        </p:blipFill>
        <p:spPr>
          <a:xfrm>
            <a:off x="2080816" y="3429000"/>
            <a:ext cx="8030368" cy="2860907"/>
          </a:xfrm>
          <a:prstGeom prst="rect">
            <a:avLst/>
          </a:prstGeom>
        </p:spPr>
      </p:pic>
    </p:spTree>
    <p:extLst>
      <p:ext uri="{BB962C8B-B14F-4D97-AF65-F5344CB8AC3E}">
        <p14:creationId xmlns:p14="http://schemas.microsoft.com/office/powerpoint/2010/main" val="1968288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Modüler Üs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marL="0" indent="0">
                  <a:lnSpc>
                    <a:spcPct val="150000"/>
                  </a:lnSpc>
                  <a:buNone/>
                </a:pP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3</m:t>
                        </m:r>
                      </m:e>
                      <m:sup>
                        <m:r>
                          <a:rPr lang="tr-TR" sz="1800" b="0" i="1" smtClean="0">
                            <a:latin typeface="Cambria Math" panose="02040503050406030204" pitchFamily="18" charset="0"/>
                          </a:rPr>
                          <m:t>644</m:t>
                        </m:r>
                      </m:sup>
                    </m:sSup>
                    <m:r>
                      <a:rPr lang="tr-TR" sz="1800" b="0" i="1" smtClean="0">
                        <a:latin typeface="Cambria Math" panose="02040503050406030204" pitchFamily="18" charset="0"/>
                      </a:rPr>
                      <m:t>𝑚𝑜𝑑</m:t>
                    </m:r>
                    <m:r>
                      <a:rPr lang="tr-TR" sz="1800" b="0" i="1" smtClean="0">
                        <a:latin typeface="Cambria Math" panose="02040503050406030204" pitchFamily="18" charset="0"/>
                      </a:rPr>
                      <m:t>645</m:t>
                    </m:r>
                  </m:oMath>
                </a14:m>
                <a:r>
                  <a:rPr lang="tr-TR" sz="1800" dirty="0"/>
                  <a:t> 'i bulmak için algoritmayı kullanın.</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a:stretch>
              </a:blipFill>
            </p:spPr>
            <p:txBody>
              <a:bodyPr/>
              <a:lstStyle/>
              <a:p>
                <a:r>
                  <a:rPr lang="en-TR">
                    <a:noFill/>
                  </a:rPr>
                  <a:t> </a:t>
                </a:r>
              </a:p>
            </p:txBody>
          </p:sp>
        </mc:Fallback>
      </mc:AlternateContent>
      <p:pic>
        <p:nvPicPr>
          <p:cNvPr id="6" name="Picture 5">
            <a:extLst>
              <a:ext uri="{FF2B5EF4-FFF2-40B4-BE49-F238E27FC236}">
                <a16:creationId xmlns:a16="http://schemas.microsoft.com/office/drawing/2014/main" id="{040E9C11-45C8-9040-B3E0-7614BB6C77A8}"/>
              </a:ext>
            </a:extLst>
          </p:cNvPr>
          <p:cNvPicPr>
            <a:picLocks noChangeAspect="1"/>
          </p:cNvPicPr>
          <p:nvPr/>
        </p:nvPicPr>
        <p:blipFill>
          <a:blip r:embed="rId3"/>
          <a:stretch>
            <a:fillRect/>
          </a:stretch>
        </p:blipFill>
        <p:spPr>
          <a:xfrm>
            <a:off x="838200" y="2426494"/>
            <a:ext cx="8940800" cy="3149600"/>
          </a:xfrm>
          <a:prstGeom prst="rect">
            <a:avLst/>
          </a:prstGeom>
        </p:spPr>
      </p:pic>
    </p:spTree>
    <p:extLst>
      <p:ext uri="{BB962C8B-B14F-4D97-AF65-F5344CB8AC3E}">
        <p14:creationId xmlns:p14="http://schemas.microsoft.com/office/powerpoint/2010/main" val="186218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Asal (prime) Sayılar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92500"/>
              </a:bodyPr>
              <a:lstStyle/>
              <a:p>
                <a:pPr>
                  <a:lnSpc>
                    <a:spcPct val="150000"/>
                  </a:lnSpc>
                </a:pPr>
                <a:r>
                  <a:rPr lang="tr-TR" dirty="0"/>
                  <a:t>1’den büyük tek böleni 1 olan sayılara asal sayılar denir.</a:t>
                </a:r>
              </a:p>
              <a:p>
                <a:pPr>
                  <a:lnSpc>
                    <a:spcPct val="150000"/>
                  </a:lnSpc>
                </a:pPr>
                <a:endParaRPr lang="tr-TR" dirty="0"/>
              </a:p>
              <a:p>
                <a:pPr>
                  <a:lnSpc>
                    <a:spcPct val="150000"/>
                  </a:lnSpc>
                </a:pPr>
                <a:r>
                  <a:rPr lang="tr-TR" dirty="0"/>
                  <a:t>Aritmetiğin Temel Teoremi</a:t>
                </a:r>
              </a:p>
              <a:p>
                <a:pPr>
                  <a:lnSpc>
                    <a:spcPct val="150000"/>
                  </a:lnSpc>
                </a:pPr>
                <a14:m>
                  <m:oMath xmlns:m="http://schemas.openxmlformats.org/officeDocument/2006/math">
                    <m:r>
                      <a:rPr lang="tr-TR" b="0" i="1" smtClean="0">
                        <a:latin typeface="Cambria Math" panose="02040503050406030204" pitchFamily="18" charset="0"/>
                      </a:rPr>
                      <m:t>𝑎</m:t>
                    </m:r>
                    <m:r>
                      <a:rPr lang="tr-TR" b="0" i="1" smtClean="0">
                        <a:latin typeface="Cambria Math" panose="02040503050406030204" pitchFamily="18" charset="0"/>
                      </a:rPr>
                      <m:t>=</m:t>
                    </m:r>
                    <m:nary>
                      <m:naryPr>
                        <m:chr m:val="∏"/>
                        <m:supHide m:val="on"/>
                        <m:ctrlPr>
                          <a:rPr lang="tr-TR" i="1" smtClean="0">
                            <a:latin typeface="Cambria Math" panose="02040503050406030204" pitchFamily="18" charset="0"/>
                          </a:rPr>
                        </m:ctrlPr>
                      </m:naryPr>
                      <m:sub>
                        <m:r>
                          <m:rPr>
                            <m:brk m:alnAt="7"/>
                          </m:rPr>
                          <a:rPr lang="tr-TR" b="0" i="1" smtClean="0">
                            <a:latin typeface="Cambria Math" panose="02040503050406030204" pitchFamily="18" charset="0"/>
                          </a:rPr>
                          <m:t>𝑝</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𝑃</m:t>
                        </m:r>
                      </m:sub>
                      <m:sup/>
                      <m:e>
                        <m:sSup>
                          <m:sSupPr>
                            <m:ctrlPr>
                              <a:rPr lang="tr-TR" i="1" smtClean="0">
                                <a:latin typeface="Cambria Math" panose="02040503050406030204" pitchFamily="18" charset="0"/>
                              </a:rPr>
                            </m:ctrlPr>
                          </m:sSupPr>
                          <m:e>
                            <m:r>
                              <a:rPr lang="tr-TR" b="0" i="1" smtClean="0">
                                <a:latin typeface="Cambria Math" panose="02040503050406030204" pitchFamily="18" charset="0"/>
                              </a:rPr>
                              <m:t>𝑝</m:t>
                            </m:r>
                          </m:e>
                          <m:sup>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𝑝</m:t>
                                </m:r>
                              </m:sub>
                            </m:sSub>
                          </m:sup>
                        </m:sSup>
                      </m:e>
                    </m:nary>
                    <m:r>
                      <a:rPr lang="tr-TR" b="0" i="1" smtClean="0">
                        <a:latin typeface="Cambria Math" panose="02040503050406030204" pitchFamily="18" charset="0"/>
                      </a:rPr>
                      <m:t> ö</m:t>
                    </m:r>
                    <m:r>
                      <a:rPr lang="tr-TR" b="0" i="1" smtClean="0">
                        <a:latin typeface="Cambria Math" panose="02040503050406030204" pitchFamily="18" charset="0"/>
                      </a:rPr>
                      <m:t>𝑦𝑙𝑒𝑘𝑖</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𝑝</m:t>
                        </m:r>
                      </m:sub>
                    </m:sSub>
                    <m:r>
                      <a:rPr lang="tr-TR" b="0" i="1" smtClean="0">
                        <a:latin typeface="Cambria Math" panose="02040503050406030204" pitchFamily="18" charset="0"/>
                      </a:rPr>
                      <m:t>≥0, </m:t>
                    </m:r>
                    <m:r>
                      <a:rPr lang="tr-TR" b="0" i="1" smtClean="0">
                        <a:latin typeface="Cambria Math" panose="02040503050406030204" pitchFamily="18" charset="0"/>
                      </a:rPr>
                      <m:t>𝑃</m:t>
                    </m:r>
                    <m:r>
                      <a:rPr lang="tr-TR" b="0" i="1" smtClean="0">
                        <a:latin typeface="Cambria Math" panose="02040503050406030204" pitchFamily="18" charset="0"/>
                      </a:rPr>
                      <m:t> </m:t>
                    </m:r>
                    <m:r>
                      <a:rPr lang="tr-TR" b="0" i="1" smtClean="0">
                        <a:latin typeface="Cambria Math" panose="02040503050406030204" pitchFamily="18" charset="0"/>
                      </a:rPr>
                      <m:t>𝑎𝑠𝑎𝑙</m:t>
                    </m:r>
                    <m:r>
                      <a:rPr lang="tr-TR" b="0" i="1" smtClean="0">
                        <a:latin typeface="Cambria Math" panose="02040503050406030204" pitchFamily="18" charset="0"/>
                      </a:rPr>
                      <m:t> </m:t>
                    </m:r>
                    <m:r>
                      <a:rPr lang="tr-TR" b="0" i="1" smtClean="0">
                        <a:latin typeface="Cambria Math" panose="02040503050406030204" pitchFamily="18" charset="0"/>
                      </a:rPr>
                      <m:t>𝑠𝑎𝑦𝚤𝑙𝑎𝑟</m:t>
                    </m:r>
                    <m:r>
                      <a:rPr lang="tr-TR" b="0" i="1" smtClean="0">
                        <a:latin typeface="Cambria Math" panose="02040503050406030204" pitchFamily="18" charset="0"/>
                      </a:rPr>
                      <m:t> </m:t>
                    </m:r>
                    <m:r>
                      <a:rPr lang="tr-TR" b="0" i="1" smtClean="0">
                        <a:latin typeface="Cambria Math" panose="02040503050406030204" pitchFamily="18" charset="0"/>
                      </a:rPr>
                      <m:t>𝑘</m:t>
                    </m:r>
                    <m:r>
                      <a:rPr lang="tr-TR" b="0" i="1" smtClean="0">
                        <a:latin typeface="Cambria Math" panose="02040503050406030204" pitchFamily="18" charset="0"/>
                      </a:rPr>
                      <m:t>ü</m:t>
                    </m:r>
                    <m:r>
                      <a:rPr lang="tr-TR" b="0" i="1" smtClean="0">
                        <a:latin typeface="Cambria Math" panose="02040503050406030204" pitchFamily="18" charset="0"/>
                      </a:rPr>
                      <m:t>𝑚𝑒𝑠𝑖</m:t>
                    </m:r>
                  </m:oMath>
                </a14:m>
                <a:endParaRPr lang="tr-TR" dirty="0"/>
              </a:p>
              <a:p>
                <a:pPr>
                  <a:lnSpc>
                    <a:spcPct val="150000"/>
                  </a:lnSpc>
                </a:pPr>
                <a:endParaRPr lang="tr-TR" dirty="0"/>
              </a:p>
              <a:p>
                <a:pPr>
                  <a:lnSpc>
                    <a:spcPct val="150000"/>
                  </a:lnSpc>
                </a:pPr>
                <a:r>
                  <a:rPr lang="tr-TR" dirty="0"/>
                  <a:t>İki sayının çarpımı, bu iki sayısının asal çarpanlarının toplanmasıdır. </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965" r="-1206" b="-1744"/>
                </a:stretch>
              </a:blipFill>
            </p:spPr>
            <p:txBody>
              <a:bodyPr/>
              <a:lstStyle/>
              <a:p>
                <a:r>
                  <a:rPr lang="en-TR">
                    <a:noFill/>
                  </a:rPr>
                  <a:t> </a:t>
                </a:r>
              </a:p>
            </p:txBody>
          </p:sp>
        </mc:Fallback>
      </mc:AlternateContent>
    </p:spTree>
    <p:extLst>
      <p:ext uri="{BB962C8B-B14F-4D97-AF65-F5344CB8AC3E}">
        <p14:creationId xmlns:p14="http://schemas.microsoft.com/office/powerpoint/2010/main" val="1272296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err="1">
                <a:solidFill>
                  <a:srgbClr val="00B0F0"/>
                </a:solidFill>
              </a:rPr>
              <a:t>Asallık</a:t>
            </a:r>
            <a:r>
              <a:rPr lang="tr-TR" dirty="0">
                <a:solidFill>
                  <a:srgbClr val="00B0F0"/>
                </a:solidFill>
              </a:rPr>
              <a:t> Testi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Autofit/>
              </a:bodyPr>
              <a:lstStyle/>
              <a:p>
                <a:pPr algn="just">
                  <a:lnSpc>
                    <a:spcPct val="150000"/>
                  </a:lnSpc>
                </a:pPr>
                <a:r>
                  <a:rPr lang="tr-TR" sz="1600" dirty="0"/>
                  <a:t>Bir çok </a:t>
                </a:r>
                <a:r>
                  <a:rPr lang="tr-TR" sz="1600" dirty="0" err="1"/>
                  <a:t>kriptografik</a:t>
                </a:r>
                <a:r>
                  <a:rPr lang="tr-TR" sz="1600" dirty="0"/>
                  <a:t> algoritma için, büyük rasgele asal sayılar bulmak gerekir.</a:t>
                </a:r>
              </a:p>
              <a:p>
                <a:pPr algn="just">
                  <a:lnSpc>
                    <a:spcPct val="150000"/>
                  </a:lnSpc>
                </a:pPr>
                <a:endParaRPr lang="tr-TR" sz="1600" dirty="0"/>
              </a:p>
              <a:p>
                <a:pPr algn="just">
                  <a:lnSpc>
                    <a:spcPct val="150000"/>
                  </a:lnSpc>
                </a:pPr>
                <a:r>
                  <a:rPr lang="tr-TR" sz="1600" dirty="0"/>
                  <a:t>Miller-Rabin Algoritması</a:t>
                </a:r>
              </a:p>
              <a:p>
                <a:pPr lvl="1" algn="just">
                  <a:lnSpc>
                    <a:spcPct val="150000"/>
                  </a:lnSpc>
                </a:pPr>
                <a:r>
                  <a:rPr lang="tr-TR" sz="1600" dirty="0"/>
                  <a:t>Bu algoritma neredeyse kesin olarak asal sayıları bulur, yani kesinlik söz konusu değildir.</a:t>
                </a:r>
              </a:p>
              <a:p>
                <a:pPr lvl="1" algn="just">
                  <a:lnSpc>
                    <a:spcPct val="150000"/>
                  </a:lnSpc>
                </a:pPr>
                <a:r>
                  <a:rPr lang="tr-TR" sz="1600" dirty="0" err="1"/>
                  <a:t>Olasılıksal</a:t>
                </a:r>
                <a:r>
                  <a:rPr lang="tr-TR" sz="1600" dirty="0"/>
                  <a:t> bir testtir.</a:t>
                </a:r>
              </a:p>
              <a:p>
                <a:pPr lvl="1" algn="just">
                  <a:lnSpc>
                    <a:spcPct val="150000"/>
                  </a:lnSpc>
                </a:pPr>
                <a:r>
                  <a:rPr lang="tr-TR" sz="1600" dirty="0"/>
                  <a:t>Büyük bir sayının </a:t>
                </a:r>
                <a:r>
                  <a:rPr lang="tr-TR" sz="1600" dirty="0" err="1"/>
                  <a:t>asallık</a:t>
                </a:r>
                <a:r>
                  <a:rPr lang="tr-TR" sz="1600" dirty="0"/>
                  <a:t> testi için kullanılır</a:t>
                </a:r>
              </a:p>
              <a:p>
                <a:pPr lvl="1" algn="just">
                  <a:lnSpc>
                    <a:spcPct val="150000"/>
                  </a:lnSpc>
                </a:pPr>
                <a:endParaRPr lang="tr-TR" sz="1600" dirty="0"/>
              </a:p>
              <a:p>
                <a:pPr lvl="1" algn="just">
                  <a:lnSpc>
                    <a:spcPct val="150000"/>
                  </a:lnSpc>
                </a:pPr>
                <a14:m>
                  <m:oMath xmlns:m="http://schemas.openxmlformats.org/officeDocument/2006/math">
                    <m:r>
                      <a:rPr lang="tr-TR" sz="1600" b="0" i="1" smtClean="0">
                        <a:latin typeface="Cambria Math" panose="02040503050406030204" pitchFamily="18" charset="0"/>
                      </a:rPr>
                      <m:t>𝑛</m:t>
                    </m:r>
                    <m:r>
                      <a:rPr lang="tr-TR" sz="1600" b="0" i="1" smtClean="0">
                        <a:latin typeface="Cambria Math" panose="02040503050406030204" pitchFamily="18" charset="0"/>
                      </a:rPr>
                      <m:t>≥3 </m:t>
                    </m:r>
                    <m:r>
                      <a:rPr lang="tr-TR" sz="1600" b="0" i="1" smtClean="0">
                        <a:latin typeface="Cambria Math" panose="02040503050406030204" pitchFamily="18" charset="0"/>
                      </a:rPr>
                      <m:t>𝑠𝑎</m:t>
                    </m:r>
                    <m:r>
                      <a:rPr lang="tr-TR" sz="1600" b="0" i="1" smtClean="0">
                        <a:latin typeface="Cambria Math" panose="02040503050406030204" pitchFamily="18" charset="0"/>
                      </a:rPr>
                      <m:t>ğ</m:t>
                    </m:r>
                    <m:r>
                      <a:rPr lang="tr-TR" sz="1600" b="0" i="1" smtClean="0">
                        <a:latin typeface="Cambria Math" panose="02040503050406030204" pitchFamily="18" charset="0"/>
                      </a:rPr>
                      <m:t>𝑙𝑎𝑦𝑎𝑛</m:t>
                    </m:r>
                    <m:r>
                      <a:rPr lang="tr-TR" sz="1600" b="0" i="1" smtClean="0">
                        <a:latin typeface="Cambria Math" panose="02040503050406030204" pitchFamily="18" charset="0"/>
                      </a:rPr>
                      <m:t> </m:t>
                    </m:r>
                    <m:r>
                      <a:rPr lang="tr-TR" sz="1600" b="0" i="1" smtClean="0">
                        <a:latin typeface="Cambria Math" panose="02040503050406030204" pitchFamily="18" charset="0"/>
                      </a:rPr>
                      <m:t>𝑏</m:t>
                    </m:r>
                    <m:r>
                      <a:rPr lang="tr-TR" sz="1600" b="0" i="1" smtClean="0">
                        <a:latin typeface="Cambria Math" panose="02040503050406030204" pitchFamily="18" charset="0"/>
                      </a:rPr>
                      <m:t>ü</m:t>
                    </m:r>
                    <m:r>
                      <a:rPr lang="tr-TR" sz="1600" b="0" i="1" smtClean="0">
                        <a:latin typeface="Cambria Math" panose="02040503050406030204" pitchFamily="18" charset="0"/>
                      </a:rPr>
                      <m:t>𝑡</m:t>
                    </m:r>
                    <m:r>
                      <a:rPr lang="tr-TR" sz="1600" b="0" i="1" smtClean="0">
                        <a:latin typeface="Cambria Math" panose="02040503050406030204" pitchFamily="18" charset="0"/>
                      </a:rPr>
                      <m:t>ü</m:t>
                    </m:r>
                    <m:r>
                      <a:rPr lang="tr-TR" sz="1600" b="0" i="1" smtClean="0">
                        <a:latin typeface="Cambria Math" panose="02040503050406030204" pitchFamily="18" charset="0"/>
                      </a:rPr>
                      <m:t>𝑛</m:t>
                    </m:r>
                    <m:r>
                      <a:rPr lang="tr-TR" sz="1600" b="0" i="1" smtClean="0">
                        <a:latin typeface="Cambria Math" panose="02040503050406030204" pitchFamily="18" charset="0"/>
                      </a:rPr>
                      <m:t> </m:t>
                    </m:r>
                    <m:r>
                      <a:rPr lang="tr-TR" sz="1600" b="0" i="1" smtClean="0">
                        <a:latin typeface="Cambria Math" panose="02040503050406030204" pitchFamily="18" charset="0"/>
                      </a:rPr>
                      <m:t>𝑡𝑒𝑘</m:t>
                    </m:r>
                    <m:r>
                      <a:rPr lang="tr-TR" sz="1600" b="0" i="1" smtClean="0">
                        <a:latin typeface="Cambria Math" panose="02040503050406030204" pitchFamily="18" charset="0"/>
                      </a:rPr>
                      <m:t> </m:t>
                    </m:r>
                    <m:r>
                      <a:rPr lang="tr-TR" sz="1600" b="0" i="1" smtClean="0">
                        <a:latin typeface="Cambria Math" panose="02040503050406030204" pitchFamily="18" charset="0"/>
                      </a:rPr>
                      <m:t>𝑡𝑎𝑚𝑠𝑎𝑦𝚤𝑙𝑎𝑟</m:t>
                    </m:r>
                    <m:r>
                      <a:rPr lang="tr-TR" sz="1600" b="0" i="1" smtClean="0">
                        <a:latin typeface="Cambria Math" panose="02040503050406030204" pitchFamily="18" charset="0"/>
                      </a:rPr>
                      <m:t> </m:t>
                    </m:r>
                    <m:r>
                      <a:rPr lang="tr-TR" sz="1600" b="0" i="1" smtClean="0">
                        <a:latin typeface="Cambria Math" panose="02040503050406030204" pitchFamily="18" charset="0"/>
                      </a:rPr>
                      <m:t>𝑛</m:t>
                    </m:r>
                    <m:r>
                      <a:rPr lang="tr-TR" sz="1600" b="0" i="1" smtClean="0">
                        <a:latin typeface="Cambria Math" panose="02040503050406030204" pitchFamily="18" charset="0"/>
                      </a:rPr>
                      <m:t>−1=</m:t>
                    </m:r>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2</m:t>
                        </m:r>
                      </m:e>
                      <m:sup>
                        <m:r>
                          <a:rPr lang="tr-TR" sz="1600" b="0" i="1" smtClean="0">
                            <a:latin typeface="Cambria Math" panose="02040503050406030204" pitchFamily="18" charset="0"/>
                          </a:rPr>
                          <m:t>𝑘</m:t>
                        </m:r>
                      </m:sup>
                    </m:sSup>
                    <m:r>
                      <a:rPr lang="tr-TR" sz="1600" b="0" i="1" smtClean="0">
                        <a:latin typeface="Cambria Math" panose="02040503050406030204" pitchFamily="18" charset="0"/>
                      </a:rPr>
                      <m:t>𝑞</m:t>
                    </m:r>
                    <m:r>
                      <a:rPr lang="tr-TR" sz="1600" b="0" i="1" smtClean="0">
                        <a:latin typeface="Cambria Math" panose="02040503050406030204" pitchFamily="18" charset="0"/>
                      </a:rPr>
                      <m:t> ş</m:t>
                    </m:r>
                    <m:r>
                      <a:rPr lang="tr-TR" sz="1600" b="0" i="1" smtClean="0">
                        <a:latin typeface="Cambria Math" panose="02040503050406030204" pitchFamily="18" charset="0"/>
                      </a:rPr>
                      <m:t>𝑒𝑘𝑙𝑖𝑛𝑑𝑒</m:t>
                    </m:r>
                    <m:r>
                      <a:rPr lang="tr-TR" sz="1600" b="0" i="1" smtClean="0">
                        <a:latin typeface="Cambria Math" panose="02040503050406030204" pitchFamily="18" charset="0"/>
                      </a:rPr>
                      <m:t> </m:t>
                    </m:r>
                    <m:r>
                      <a:rPr lang="tr-TR" sz="1600" b="0" i="1" smtClean="0">
                        <a:latin typeface="Cambria Math" panose="02040503050406030204" pitchFamily="18" charset="0"/>
                      </a:rPr>
                      <m:t>𝑖𝑓𝑎𝑑𝑒</m:t>
                    </m:r>
                    <m:r>
                      <a:rPr lang="tr-TR" sz="1600" b="0" i="1" smtClean="0">
                        <a:latin typeface="Cambria Math" panose="02040503050406030204" pitchFamily="18" charset="0"/>
                      </a:rPr>
                      <m:t> </m:t>
                    </m:r>
                    <m:r>
                      <a:rPr lang="tr-TR" sz="1600" b="0" i="1" smtClean="0">
                        <a:latin typeface="Cambria Math" panose="02040503050406030204" pitchFamily="18" charset="0"/>
                      </a:rPr>
                      <m:t>𝑒𝑑𝑖𝑙𝑒𝑏𝑖𝑙𝑖𝑟</m:t>
                    </m:r>
                    <m:r>
                      <a:rPr lang="tr-TR" sz="1600" b="0" i="1" smtClean="0">
                        <a:latin typeface="Cambria Math" panose="02040503050406030204" pitchFamily="18" charset="0"/>
                      </a:rPr>
                      <m:t>, ö</m:t>
                    </m:r>
                    <m:r>
                      <a:rPr lang="tr-TR" sz="1600" b="0" i="1" smtClean="0">
                        <a:latin typeface="Cambria Math" panose="02040503050406030204" pitchFamily="18" charset="0"/>
                      </a:rPr>
                      <m:t>𝑦𝑙𝑒𝑘𝑖</m:t>
                    </m:r>
                    <m:r>
                      <a:rPr lang="tr-TR" sz="1600" b="0" i="1" smtClean="0">
                        <a:latin typeface="Cambria Math" panose="02040503050406030204" pitchFamily="18" charset="0"/>
                      </a:rPr>
                      <m:t>  </m:t>
                    </m:r>
                    <m:r>
                      <a:rPr lang="tr-TR" sz="1600" b="0" i="1" smtClean="0">
                        <a:latin typeface="Cambria Math" panose="02040503050406030204" pitchFamily="18" charset="0"/>
                      </a:rPr>
                      <m:t>𝑘</m:t>
                    </m:r>
                    <m:r>
                      <a:rPr lang="tr-TR" sz="1600" b="0" i="1" smtClean="0">
                        <a:latin typeface="Cambria Math" panose="02040503050406030204" pitchFamily="18" charset="0"/>
                      </a:rPr>
                      <m:t>&gt;0, </m:t>
                    </m:r>
                    <m:r>
                      <a:rPr lang="tr-TR" sz="1600" b="0" i="1" smtClean="0">
                        <a:latin typeface="Cambria Math" panose="02040503050406030204" pitchFamily="18" charset="0"/>
                      </a:rPr>
                      <m:t>𝑞</m:t>
                    </m:r>
                    <m:r>
                      <a:rPr lang="tr-TR" sz="1600" b="0" i="1" smtClean="0">
                        <a:latin typeface="Cambria Math" panose="02040503050406030204" pitchFamily="18" charset="0"/>
                      </a:rPr>
                      <m:t> </m:t>
                    </m:r>
                    <m:r>
                      <a:rPr lang="tr-TR" sz="1600" b="0" i="1" smtClean="0">
                        <a:latin typeface="Cambria Math" panose="02040503050406030204" pitchFamily="18" charset="0"/>
                      </a:rPr>
                      <m:t>𝑡𝑒𝑘</m:t>
                    </m:r>
                    <m:r>
                      <a:rPr lang="tr-TR" sz="1600" b="0" i="1" smtClean="0">
                        <a:latin typeface="Cambria Math" panose="02040503050406030204" pitchFamily="18" charset="0"/>
                      </a:rPr>
                      <m:t> </m:t>
                    </m:r>
                    <m:r>
                      <a:rPr lang="tr-TR" sz="1600" b="0" i="1" smtClean="0">
                        <a:latin typeface="Cambria Math" panose="02040503050406030204" pitchFamily="18" charset="0"/>
                      </a:rPr>
                      <m:t>𝑠𝑎𝑦𝚤</m:t>
                    </m:r>
                  </m:oMath>
                </a14:m>
                <a:r>
                  <a:rPr lang="tr-TR" sz="1600" dirty="0"/>
                  <a:t> </a:t>
                </a:r>
              </a:p>
              <a:p>
                <a:pPr lvl="1" algn="just">
                  <a:lnSpc>
                    <a:spcPct val="150000"/>
                  </a:lnSpc>
                </a:pPr>
                <a:endParaRPr lang="tr-TR" sz="1600" dirty="0"/>
              </a:p>
              <a:p>
                <a:pPr lvl="1" algn="just">
                  <a:lnSpc>
                    <a:spcPct val="150000"/>
                  </a:lnSpc>
                </a:pPr>
                <a:r>
                  <a:rPr lang="tr-TR" sz="1600" dirty="0"/>
                  <a:t>(n-1) bir çift sayıdır. Bu sayı 2’ye k defa bölününce sonuçta </a:t>
                </a:r>
                <a:r>
                  <a:rPr lang="tr-TR" sz="1600" dirty="0" err="1"/>
                  <a:t>q</a:t>
                </a:r>
                <a:r>
                  <a:rPr lang="tr-TR" sz="1600" dirty="0"/>
                  <a:t> diye bir tek sayı elde edilir. Eğer n ikili tabanda ifade edilirse, en sağ bit 1 olana kadar sağa kaydırma işlemi yapılır. </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362" r="-241" b="-11628"/>
                </a:stretch>
              </a:blipFill>
            </p:spPr>
            <p:txBody>
              <a:bodyPr/>
              <a:lstStyle/>
              <a:p>
                <a:r>
                  <a:rPr lang="en-TR">
                    <a:noFill/>
                  </a:rPr>
                  <a:t> </a:t>
                </a:r>
              </a:p>
            </p:txBody>
          </p:sp>
        </mc:Fallback>
      </mc:AlternateContent>
    </p:spTree>
    <p:extLst>
      <p:ext uri="{BB962C8B-B14F-4D97-AF65-F5344CB8AC3E}">
        <p14:creationId xmlns:p14="http://schemas.microsoft.com/office/powerpoint/2010/main" val="2578225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Miller-Rabin Algoritması</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5257800" cy="4351338"/>
              </a:xfrm>
            </p:spPr>
            <p:txBody>
              <a:bodyPr>
                <a:normAutofit fontScale="62500" lnSpcReduction="20000"/>
              </a:bodyPr>
              <a:lstStyle/>
              <a:p>
                <a:pPr marL="0" indent="0" algn="just">
                  <a:lnSpc>
                    <a:spcPct val="150000"/>
                  </a:lnSpc>
                  <a:buNone/>
                </a:pPr>
                <a:r>
                  <a:rPr lang="tr-TR" dirty="0"/>
                  <a:t>TEST(n)</a:t>
                </a:r>
              </a:p>
              <a:p>
                <a:pPr marL="514350" indent="-514350" algn="just">
                  <a:lnSpc>
                    <a:spcPct val="150000"/>
                  </a:lnSpc>
                  <a:buFont typeface="+mj-lt"/>
                  <a:buAutoNum type="arabicPeriod"/>
                </a:pPr>
                <a14:m>
                  <m:oMath xmlns:m="http://schemas.openxmlformats.org/officeDocument/2006/math">
                    <m:r>
                      <a:rPr lang="tr-TR" i="1" dirty="0" smtClean="0">
                        <a:latin typeface="Cambria Math" panose="02040503050406030204" pitchFamily="18" charset="0"/>
                      </a:rPr>
                      <m:t>𝑘</m:t>
                    </m:r>
                  </m:oMath>
                </a14:m>
                <a:r>
                  <a:rPr lang="tr-TR" dirty="0"/>
                  <a:t> ve </a:t>
                </a:r>
                <a14:m>
                  <m:oMath xmlns:m="http://schemas.openxmlformats.org/officeDocument/2006/math">
                    <m:r>
                      <a:rPr lang="tr-TR" i="1" dirty="0" smtClean="0">
                        <a:latin typeface="Cambria Math" panose="02040503050406030204" pitchFamily="18" charset="0"/>
                      </a:rPr>
                      <m:t>𝑞</m:t>
                    </m:r>
                  </m:oMath>
                </a14:m>
                <a:r>
                  <a:rPr lang="tr-TR" dirty="0"/>
                  <a:t> sayılarının bulunması </a:t>
                </a:r>
                <a14:m>
                  <m:oMath xmlns:m="http://schemas.openxmlformats.org/officeDocument/2006/math">
                    <m:d>
                      <m:dPr>
                        <m:ctrlPr>
                          <a:rPr lang="tr-TR" i="1" dirty="0" smtClean="0">
                            <a:latin typeface="Cambria Math" panose="02040503050406030204" pitchFamily="18" charset="0"/>
                          </a:rPr>
                        </m:ctrlPr>
                      </m:dPr>
                      <m:e>
                        <m:r>
                          <a:rPr lang="tr-TR" i="1" dirty="0" smtClean="0">
                            <a:latin typeface="Cambria Math" panose="02040503050406030204" pitchFamily="18" charset="0"/>
                          </a:rPr>
                          <m:t>𝑘</m:t>
                        </m:r>
                        <m:r>
                          <a:rPr lang="tr-TR" i="1" dirty="0" smtClean="0">
                            <a:latin typeface="Cambria Math" panose="02040503050406030204" pitchFamily="18" charset="0"/>
                          </a:rPr>
                          <m:t>&gt;0, </m:t>
                        </m:r>
                        <m:r>
                          <a:rPr lang="tr-TR" i="1" dirty="0" err="1" smtClean="0">
                            <a:latin typeface="Cambria Math" panose="02040503050406030204" pitchFamily="18" charset="0"/>
                          </a:rPr>
                          <m:t>𝑞</m:t>
                        </m:r>
                        <m:r>
                          <a:rPr lang="tr-TR" i="1" dirty="0" smtClean="0">
                            <a:latin typeface="Cambria Math" panose="02040503050406030204" pitchFamily="18" charset="0"/>
                          </a:rPr>
                          <m:t> </m:t>
                        </m:r>
                        <m:r>
                          <a:rPr lang="tr-TR" i="1" dirty="0" smtClean="0">
                            <a:latin typeface="Cambria Math" panose="02040503050406030204" pitchFamily="18" charset="0"/>
                          </a:rPr>
                          <m:t>𝑡𝑒𝑘</m:t>
                        </m:r>
                        <m:r>
                          <a:rPr lang="tr-TR" i="1" dirty="0" smtClean="0">
                            <a:latin typeface="Cambria Math" panose="02040503050406030204" pitchFamily="18" charset="0"/>
                          </a:rPr>
                          <m:t> </m:t>
                        </m:r>
                        <m:r>
                          <a:rPr lang="tr-TR" i="1" dirty="0" smtClean="0">
                            <a:latin typeface="Cambria Math" panose="02040503050406030204" pitchFamily="18" charset="0"/>
                          </a:rPr>
                          <m:t>𝑠𝑎𝑦𝚤</m:t>
                        </m:r>
                      </m:e>
                    </m:d>
                  </m:oMath>
                </a14:m>
                <a:endParaRPr lang="tr-TR" i="1" dirty="0">
                  <a:latin typeface="Cambria Math" panose="02040503050406030204" pitchFamily="18" charset="0"/>
                </a:endParaRPr>
              </a:p>
              <a:p>
                <a:pPr marL="457200" lvl="1" indent="0" algn="just">
                  <a:lnSpc>
                    <a:spcPct val="150000"/>
                  </a:lnSpc>
                  <a:buNone/>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 (</m:t>
                      </m:r>
                      <m:r>
                        <a:rPr lang="tr-TR" i="1" dirty="0" smtClean="0">
                          <a:latin typeface="Cambria Math" panose="02040503050406030204" pitchFamily="18" charset="0"/>
                        </a:rPr>
                        <m:t>𝑛</m:t>
                      </m:r>
                      <m:r>
                        <a:rPr lang="tr-TR" i="1" dirty="0" smtClean="0">
                          <a:latin typeface="Cambria Math" panose="02040503050406030204" pitchFamily="18" charset="0"/>
                        </a:rPr>
                        <m:t>−1=</m:t>
                      </m:r>
                      <m:sSup>
                        <m:sSupPr>
                          <m:ctrlPr>
                            <a:rPr lang="tr-TR" i="1" dirty="0" smtClean="0">
                              <a:latin typeface="Cambria Math" panose="02040503050406030204" pitchFamily="18" charset="0"/>
                            </a:rPr>
                          </m:ctrlPr>
                        </m:sSupPr>
                        <m:e>
                          <m:r>
                            <a:rPr lang="tr-TR" b="0" i="1" dirty="0" smtClean="0">
                              <a:latin typeface="Cambria Math" panose="02040503050406030204" pitchFamily="18" charset="0"/>
                            </a:rPr>
                            <m:t>2</m:t>
                          </m:r>
                        </m:e>
                        <m:sup>
                          <m:r>
                            <a:rPr lang="tr-TR" i="1" dirty="0" smtClean="0">
                              <a:latin typeface="Cambria Math" panose="02040503050406030204" pitchFamily="18" charset="0"/>
                            </a:rPr>
                            <m:t>𝑘</m:t>
                          </m:r>
                        </m:sup>
                      </m:sSup>
                      <m:r>
                        <a:rPr lang="tr-TR" i="1" dirty="0" smtClean="0">
                          <a:latin typeface="Cambria Math" panose="02040503050406030204" pitchFamily="18" charset="0"/>
                        </a:rPr>
                        <m:t>𝑞</m:t>
                      </m:r>
                      <m:r>
                        <a:rPr lang="tr-TR" i="1" dirty="0" smtClean="0">
                          <a:latin typeface="Cambria Math" panose="02040503050406030204" pitchFamily="18" charset="0"/>
                        </a:rPr>
                        <m:t>)</m:t>
                      </m:r>
                    </m:oMath>
                  </m:oMathPara>
                </a14:m>
                <a:endParaRPr lang="tr-TR" dirty="0"/>
              </a:p>
              <a:p>
                <a:pPr marL="514350" indent="-514350" algn="just">
                  <a:lnSpc>
                    <a:spcPct val="150000"/>
                  </a:lnSpc>
                  <a:buFont typeface="+mj-lt"/>
                  <a:buAutoNum type="arabicPeriod"/>
                </a:pPr>
                <a14:m>
                  <m:oMath xmlns:m="http://schemas.openxmlformats.org/officeDocument/2006/math">
                    <m:r>
                      <a:rPr lang="tr-TR" i="1" dirty="0" smtClean="0">
                        <a:latin typeface="Cambria Math" panose="02040503050406030204" pitchFamily="18" charset="0"/>
                      </a:rPr>
                      <m:t>1&lt;</m:t>
                    </m:r>
                    <m:r>
                      <a:rPr lang="tr-TR" i="1" dirty="0" smtClean="0">
                        <a:latin typeface="Cambria Math" panose="02040503050406030204" pitchFamily="18" charset="0"/>
                      </a:rPr>
                      <m:t>𝑎</m:t>
                    </m:r>
                    <m:r>
                      <a:rPr lang="tr-TR" i="1" dirty="0" smtClean="0">
                        <a:latin typeface="Cambria Math" panose="02040503050406030204" pitchFamily="18" charset="0"/>
                      </a:rPr>
                      <m:t>&lt;</m:t>
                    </m:r>
                    <m:r>
                      <a:rPr lang="tr-TR" i="1" dirty="0" smtClean="0">
                        <a:latin typeface="Cambria Math" panose="02040503050406030204" pitchFamily="18" charset="0"/>
                      </a:rPr>
                      <m:t>𝑛</m:t>
                    </m:r>
                    <m:r>
                      <a:rPr lang="tr-TR" i="1" dirty="0" smtClean="0">
                        <a:latin typeface="Cambria Math" panose="02040503050406030204" pitchFamily="18" charset="0"/>
                      </a:rPr>
                      <m:t>−1 </m:t>
                    </m:r>
                  </m:oMath>
                </a14:m>
                <a:r>
                  <a:rPr lang="tr-TR" dirty="0"/>
                  <a:t>şartını sağlayan rasgele bir a seçilir.</a:t>
                </a:r>
              </a:p>
              <a:p>
                <a:pPr marL="514350" indent="-514350" algn="just">
                  <a:lnSpc>
                    <a:spcPct val="150000"/>
                  </a:lnSpc>
                  <a:buFont typeface="+mj-lt"/>
                  <a:buAutoNum type="arabicPeriod"/>
                </a:pPr>
                <a:r>
                  <a:rPr lang="tr-TR" dirty="0" err="1"/>
                  <a:t>For</a:t>
                </a:r>
                <a:r>
                  <a:rPr lang="tr-TR" dirty="0"/>
                  <a:t> j=0 dan (k-1)’e</a:t>
                </a:r>
              </a:p>
              <a:p>
                <a:pPr marL="971550" lvl="1" indent="-514350" algn="just">
                  <a:lnSpc>
                    <a:spcPct val="150000"/>
                  </a:lnSpc>
                  <a:buFont typeface="+mj-lt"/>
                  <a:buAutoNum type="arabicPeriod"/>
                </a:pPr>
                <a:r>
                  <a:rPr lang="tr-TR" dirty="0" err="1"/>
                  <a:t>if</a:t>
                </a:r>
                <a:r>
                  <a:rPr lang="tr-TR" dirty="0"/>
                  <a:t> </a:t>
                </a:r>
                <a14:m>
                  <m:oMath xmlns:m="http://schemas.openxmlformats.org/officeDocument/2006/math">
                    <m:sSup>
                      <m:sSupPr>
                        <m:ctrlPr>
                          <a:rPr lang="tr-TR" b="0" i="1" smtClean="0">
                            <a:latin typeface="Cambria Math" panose="02040503050406030204" pitchFamily="18" charset="0"/>
                          </a:rPr>
                        </m:ctrlPr>
                      </m:sSupPr>
                      <m:e>
                        <m:r>
                          <m:rPr>
                            <m:sty m:val="p"/>
                          </m:rPr>
                          <a:rPr lang="tr-TR" b="0" i="0" smtClean="0">
                            <a:latin typeface="Cambria Math" panose="02040503050406030204" pitchFamily="18" charset="0"/>
                          </a:rPr>
                          <m:t>a</m:t>
                        </m:r>
                      </m:e>
                      <m:sup>
                        <m:r>
                          <a:rPr lang="tr-TR" b="0" i="1" smtClean="0">
                            <a:latin typeface="Cambria Math" panose="02040503050406030204" pitchFamily="18" charset="0"/>
                          </a:rPr>
                          <m:t>𝑞</m:t>
                        </m:r>
                      </m:sup>
                    </m:sSup>
                    <m:d>
                      <m:dPr>
                        <m:ctrlPr>
                          <a:rPr lang="tr-TR" b="0" i="1" smtClean="0">
                            <a:latin typeface="Cambria Math" panose="02040503050406030204" pitchFamily="18" charset="0"/>
                          </a:rPr>
                        </m:ctrlPr>
                      </m:dPr>
                      <m:e>
                        <m:r>
                          <a:rPr lang="tr-TR" b="0" i="1" smtClean="0">
                            <a:latin typeface="Cambria Math" panose="02040503050406030204" pitchFamily="18" charset="0"/>
                          </a:rPr>
                          <m:t>𝑚𝑜𝑑𝑛</m:t>
                        </m:r>
                      </m:e>
                    </m:d>
                    <m:r>
                      <a:rPr lang="tr-TR" b="0" i="1" smtClean="0">
                        <a:latin typeface="Cambria Math" panose="02040503050406030204" pitchFamily="18" charset="0"/>
                      </a:rPr>
                      <m:t>=</m:t>
                    </m:r>
                    <m:r>
                      <a:rPr lang="tr-TR" b="0" i="1" smtClean="0">
                        <a:latin typeface="Cambria Math" panose="02040503050406030204" pitchFamily="18" charset="0"/>
                      </a:rPr>
                      <m:t>𝑛</m:t>
                    </m:r>
                    <m:r>
                      <a:rPr lang="tr-TR" b="0" i="1" smtClean="0">
                        <a:latin typeface="Cambria Math" panose="02040503050406030204" pitchFamily="18" charset="0"/>
                      </a:rPr>
                      <m:t>−1 </m:t>
                    </m:r>
                    <m:r>
                      <a:rPr lang="tr-TR" b="0" i="1" smtClean="0">
                        <a:latin typeface="Cambria Math" panose="02040503050406030204" pitchFamily="18" charset="0"/>
                      </a:rPr>
                      <m:t>𝑣𝑒𝑦𝑎</m:t>
                    </m:r>
                    <m:r>
                      <a:rPr lang="tr-TR" b="0" i="1" smtClean="0">
                        <a:latin typeface="Cambria Math" panose="02040503050406030204" pitchFamily="18" charset="0"/>
                      </a:rPr>
                      <m:t> </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𝑎</m:t>
                        </m:r>
                      </m:e>
                      <m:sup>
                        <m:r>
                          <a:rPr lang="tr-TR" b="0" i="1" smtClean="0">
                            <a:latin typeface="Cambria Math" panose="02040503050406030204" pitchFamily="18" charset="0"/>
                          </a:rPr>
                          <m:t>𝑞</m:t>
                        </m:r>
                      </m:sup>
                    </m:sSup>
                    <m:d>
                      <m:dPr>
                        <m:ctrlPr>
                          <a:rPr lang="tr-TR" b="0" i="1" smtClean="0">
                            <a:latin typeface="Cambria Math" panose="02040503050406030204" pitchFamily="18" charset="0"/>
                          </a:rPr>
                        </m:ctrlPr>
                      </m:dPr>
                      <m:e>
                        <m:r>
                          <a:rPr lang="tr-TR" b="0" i="1" smtClean="0">
                            <a:latin typeface="Cambria Math" panose="02040503050406030204" pitchFamily="18" charset="0"/>
                          </a:rPr>
                          <m:t>𝑚𝑜𝑑𝑛</m:t>
                        </m:r>
                      </m:e>
                    </m:d>
                    <m:r>
                      <a:rPr lang="tr-TR" b="0" i="1" smtClean="0">
                        <a:latin typeface="Cambria Math" panose="02040503050406030204" pitchFamily="18" charset="0"/>
                      </a:rPr>
                      <m:t>=1</m:t>
                    </m:r>
                  </m:oMath>
                </a14:m>
                <a:endParaRPr lang="tr-TR" dirty="0"/>
              </a:p>
              <a:p>
                <a:pPr marL="1428750" lvl="2" indent="-514350" algn="just">
                  <a:lnSpc>
                    <a:spcPct val="150000"/>
                  </a:lnSpc>
                  <a:buFont typeface="+mj-lt"/>
                  <a:buAutoNum type="arabicPeriod"/>
                </a:pPr>
                <a:r>
                  <a:rPr lang="tr-TR" dirty="0" err="1"/>
                  <a:t>return</a:t>
                </a:r>
                <a:r>
                  <a:rPr lang="tr-TR" dirty="0"/>
                  <a:t> ‘olabilir’ // </a:t>
                </a:r>
                <a:r>
                  <a:rPr lang="tr-TR" dirty="0" err="1"/>
                  <a:t>inconclusive</a:t>
                </a:r>
                <a:r>
                  <a:rPr lang="tr-TR" dirty="0"/>
                  <a:t> </a:t>
                </a:r>
              </a:p>
              <a:p>
                <a:pPr marL="514350" indent="-514350" algn="just">
                  <a:lnSpc>
                    <a:spcPct val="150000"/>
                  </a:lnSpc>
                  <a:buFont typeface="+mj-lt"/>
                  <a:buAutoNum type="arabicPeriod"/>
                </a:pPr>
                <a:r>
                  <a:rPr lang="tr-TR" dirty="0"/>
                  <a:t>Return ‘asal değil’ // </a:t>
                </a:r>
                <a:r>
                  <a:rPr lang="tr-TR" dirty="0" err="1"/>
                  <a:t>composite</a:t>
                </a:r>
                <a:endParaRPr lang="tr-TR" dirty="0"/>
              </a:p>
              <a:p>
                <a:pPr marL="514350" indent="-514350" algn="just">
                  <a:lnSpc>
                    <a:spcPct val="150000"/>
                  </a:lnSpc>
                  <a:buFont typeface="+mj-lt"/>
                  <a:buAutoNum type="arabicPeriod"/>
                </a:pPr>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1446" r="-723"/>
                </a:stretch>
              </a:blipFill>
            </p:spPr>
            <p:txBody>
              <a:bodyPr/>
              <a:lstStyle/>
              <a:p>
                <a:r>
                  <a:rPr lang="en-TR">
                    <a:noFill/>
                  </a:rPr>
                  <a:t> </a:t>
                </a:r>
              </a:p>
            </p:txBody>
          </p:sp>
        </mc:Fallback>
      </mc:AlternateContent>
      <p:sp>
        <p:nvSpPr>
          <p:cNvPr id="4" name="Content Placeholder 2">
            <a:extLst>
              <a:ext uri="{FF2B5EF4-FFF2-40B4-BE49-F238E27FC236}">
                <a16:creationId xmlns:a16="http://schemas.microsoft.com/office/drawing/2014/main" id="{494C9118-5BF5-684F-BB97-BA172DC57AAD}"/>
              </a:ext>
            </a:extLst>
          </p:cNvPr>
          <p:cNvSpPr txBox="1">
            <a:spLocks/>
          </p:cNvSpPr>
          <p:nvPr/>
        </p:nvSpPr>
        <p:spPr>
          <a:xfrm>
            <a:off x="6096000" y="1825625"/>
            <a:ext cx="5257800" cy="4351338"/>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static </a:t>
            </a:r>
            <a:r>
              <a:rPr lang="en-US" dirty="0" err="1"/>
              <a:t>boolean</a:t>
            </a:r>
            <a:r>
              <a:rPr lang="en-US" dirty="0"/>
              <a:t> </a:t>
            </a:r>
            <a:r>
              <a:rPr lang="en-US" dirty="0" err="1"/>
              <a:t>miillerTest</a:t>
            </a:r>
            <a:r>
              <a:rPr lang="en-US" dirty="0"/>
              <a:t>(int d, int n) {</a:t>
            </a:r>
          </a:p>
          <a:p>
            <a:pPr marL="0" indent="0">
              <a:buNone/>
            </a:pPr>
            <a:r>
              <a:rPr lang="en-US" dirty="0"/>
              <a:t>        // Pick a random number in [2..n-2] Corner cases make sure that n &gt; 4</a:t>
            </a:r>
          </a:p>
          <a:p>
            <a:pPr marL="0" indent="0">
              <a:buNone/>
            </a:pPr>
            <a:r>
              <a:rPr lang="en-US" dirty="0"/>
              <a:t>        int a = 2 + (int)(</a:t>
            </a:r>
            <a:r>
              <a:rPr lang="en-US" dirty="0" err="1"/>
              <a:t>Math.random</a:t>
            </a:r>
            <a:r>
              <a:rPr lang="en-US" dirty="0"/>
              <a:t>() % (n - 4));</a:t>
            </a:r>
          </a:p>
          <a:p>
            <a:pPr marL="0" indent="0">
              <a:buNone/>
            </a:pPr>
            <a:r>
              <a:rPr lang="en-US" dirty="0"/>
              <a:t>        int x = power(a, d, n); // Compute </a:t>
            </a:r>
            <a:r>
              <a:rPr lang="en-US" dirty="0" err="1"/>
              <a:t>a^d</a:t>
            </a:r>
            <a:r>
              <a:rPr lang="en-US" dirty="0"/>
              <a:t> % n</a:t>
            </a:r>
          </a:p>
          <a:p>
            <a:pPr marL="0" indent="0">
              <a:buNone/>
            </a:pPr>
            <a:r>
              <a:rPr lang="en-US" dirty="0"/>
              <a:t>        if (x == 1 || x == n - 1)</a:t>
            </a:r>
          </a:p>
          <a:p>
            <a:pPr marL="0" indent="0">
              <a:buNone/>
            </a:pPr>
            <a:r>
              <a:rPr lang="en-US" dirty="0"/>
              <a:t>            return true;</a:t>
            </a:r>
          </a:p>
          <a:p>
            <a:pPr marL="0" indent="0">
              <a:buNone/>
            </a:pPr>
            <a:r>
              <a:rPr lang="en-US" dirty="0"/>
              <a:t>        // Keep squaring x while one of the following doesn't happen</a:t>
            </a:r>
          </a:p>
          <a:p>
            <a:pPr marL="0" indent="0">
              <a:buNone/>
            </a:pPr>
            <a:r>
              <a:rPr lang="en-US" dirty="0"/>
              <a:t>        // (</a:t>
            </a:r>
            <a:r>
              <a:rPr lang="en-US" dirty="0" err="1"/>
              <a:t>i</a:t>
            </a:r>
            <a:r>
              <a:rPr lang="en-US" dirty="0"/>
              <a:t>) d does not reach n-1</a:t>
            </a:r>
          </a:p>
          <a:p>
            <a:pPr marL="0" indent="0">
              <a:buNone/>
            </a:pPr>
            <a:r>
              <a:rPr lang="en-US" dirty="0"/>
              <a:t>        // (ii) (x^2) % n is not 1</a:t>
            </a:r>
          </a:p>
          <a:p>
            <a:pPr marL="0" indent="0">
              <a:buNone/>
            </a:pPr>
            <a:r>
              <a:rPr lang="en-US" dirty="0"/>
              <a:t>        // (iii) (x^2) % n is not n-1</a:t>
            </a:r>
          </a:p>
          <a:p>
            <a:pPr marL="0" indent="0">
              <a:buNone/>
            </a:pPr>
            <a:r>
              <a:rPr lang="en-US" dirty="0"/>
              <a:t>        while (d != n - 1) {</a:t>
            </a:r>
          </a:p>
          <a:p>
            <a:pPr marL="0" indent="0">
              <a:buNone/>
            </a:pPr>
            <a:r>
              <a:rPr lang="en-US" dirty="0"/>
              <a:t>            x = (x * x) % n;</a:t>
            </a:r>
          </a:p>
          <a:p>
            <a:pPr marL="0" indent="0">
              <a:buNone/>
            </a:pPr>
            <a:r>
              <a:rPr lang="en-US" dirty="0"/>
              <a:t>            d *= 2;</a:t>
            </a:r>
          </a:p>
          <a:p>
            <a:pPr marL="0" indent="0">
              <a:buNone/>
            </a:pPr>
            <a:r>
              <a:rPr lang="en-US" dirty="0"/>
              <a:t>            if (x == 1) return false;</a:t>
            </a:r>
          </a:p>
          <a:p>
            <a:pPr marL="0" indent="0">
              <a:buNone/>
            </a:pPr>
            <a:r>
              <a:rPr lang="en-US" dirty="0"/>
              <a:t>            if (x == n - 1) return true;</a:t>
            </a:r>
          </a:p>
          <a:p>
            <a:pPr marL="0" indent="0">
              <a:buNone/>
            </a:pPr>
            <a:r>
              <a:rPr lang="en-US" dirty="0"/>
              <a:t>        }</a:t>
            </a:r>
          </a:p>
          <a:p>
            <a:pPr marL="0" indent="0">
              <a:buNone/>
            </a:pPr>
            <a:r>
              <a:rPr lang="en-US" dirty="0"/>
              <a:t>        return false; // Return composite</a:t>
            </a:r>
          </a:p>
          <a:p>
            <a:pPr marL="0" indent="0">
              <a:buNone/>
            </a:pPr>
            <a:r>
              <a:rPr lang="en-US" dirty="0"/>
              <a:t>    }</a:t>
            </a:r>
          </a:p>
        </p:txBody>
      </p:sp>
    </p:spTree>
    <p:extLst>
      <p:ext uri="{BB962C8B-B14F-4D97-AF65-F5344CB8AC3E}">
        <p14:creationId xmlns:p14="http://schemas.microsoft.com/office/powerpoint/2010/main" val="3812850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Asal Sayıların Özellikleri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85000" lnSpcReduction="10000"/>
              </a:bodyPr>
              <a:lstStyle/>
              <a:p>
                <a:pPr algn="just">
                  <a:lnSpc>
                    <a:spcPct val="150000"/>
                  </a:lnSpc>
                </a:pPr>
                <a:r>
                  <a:rPr lang="tr-TR" dirty="0"/>
                  <a:t>p asal ve a ise p’den küçük bir pozitif tamsayı olmak üzere,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𝑎</m:t>
                        </m:r>
                      </m:e>
                      <m:sup>
                        <m:r>
                          <a:rPr lang="tr-TR" b="0" i="1" smtClean="0">
                            <a:latin typeface="Cambria Math" panose="02040503050406030204" pitchFamily="18" charset="0"/>
                          </a:rPr>
                          <m:t>2</m:t>
                        </m:r>
                      </m:sup>
                    </m:sSup>
                    <m:r>
                      <a:rPr lang="tr-TR" b="0" i="1" smtClean="0">
                        <a:latin typeface="Cambria Math" panose="02040503050406030204" pitchFamily="18" charset="0"/>
                      </a:rPr>
                      <m:t>𝑚𝑜𝑑𝑝</m:t>
                    </m:r>
                    <m:r>
                      <a:rPr lang="tr-TR" b="0" i="1" smtClean="0">
                        <a:latin typeface="Cambria Math" panose="02040503050406030204" pitchFamily="18" charset="0"/>
                      </a:rPr>
                      <m:t>=1</m:t>
                    </m:r>
                  </m:oMath>
                </a14:m>
                <a:r>
                  <a:rPr lang="tr-TR" dirty="0"/>
                  <a:t>  sadece </a:t>
                </a:r>
                <a14:m>
                  <m:oMath xmlns:m="http://schemas.openxmlformats.org/officeDocument/2006/math">
                    <m:r>
                      <a:rPr lang="tr-TR" i="1" dirty="0" smtClean="0">
                        <a:latin typeface="Cambria Math" panose="02040503050406030204" pitchFamily="18" charset="0"/>
                      </a:rPr>
                      <m:t>𝑎</m:t>
                    </m:r>
                    <m:r>
                      <a:rPr lang="tr-TR" i="1" dirty="0" smtClean="0">
                        <a:latin typeface="Cambria Math" panose="02040503050406030204" pitchFamily="18" charset="0"/>
                      </a:rPr>
                      <m:t>(</m:t>
                    </m:r>
                    <m:r>
                      <a:rPr lang="tr-TR" i="1" dirty="0" err="1" smtClean="0">
                        <a:latin typeface="Cambria Math" panose="02040503050406030204" pitchFamily="18" charset="0"/>
                      </a:rPr>
                      <m:t>𝑚𝑜𝑑𝑝</m:t>
                    </m:r>
                    <m:r>
                      <a:rPr lang="tr-TR" i="1" dirty="0" smtClean="0">
                        <a:latin typeface="Cambria Math" panose="02040503050406030204" pitchFamily="18" charset="0"/>
                      </a:rPr>
                      <m:t>) = 1 </m:t>
                    </m:r>
                  </m:oMath>
                </a14:m>
                <a:r>
                  <a:rPr lang="tr-TR" dirty="0"/>
                  <a:t>veya </a:t>
                </a:r>
                <a14:m>
                  <m:oMath xmlns:m="http://schemas.openxmlformats.org/officeDocument/2006/math">
                    <m:r>
                      <a:rPr lang="tr-TR" i="1" dirty="0" smtClean="0">
                        <a:latin typeface="Cambria Math" panose="02040503050406030204" pitchFamily="18" charset="0"/>
                      </a:rPr>
                      <m:t>𝑎</m:t>
                    </m:r>
                    <m:r>
                      <a:rPr lang="tr-TR" i="1" dirty="0" smtClean="0">
                        <a:latin typeface="Cambria Math" panose="02040503050406030204" pitchFamily="18" charset="0"/>
                      </a:rPr>
                      <m:t>(</m:t>
                    </m:r>
                    <m:r>
                      <a:rPr lang="tr-TR" i="1" dirty="0" err="1" smtClean="0">
                        <a:latin typeface="Cambria Math" panose="02040503050406030204" pitchFamily="18" charset="0"/>
                      </a:rPr>
                      <m:t>𝑚𝑜𝑑𝑝</m:t>
                    </m:r>
                    <m:r>
                      <a:rPr lang="tr-TR" i="1" dirty="0" smtClean="0">
                        <a:latin typeface="Cambria Math" panose="02040503050406030204" pitchFamily="18" charset="0"/>
                      </a:rPr>
                      <m:t>) = −1 </m:t>
                    </m:r>
                  </m:oMath>
                </a14:m>
                <a:r>
                  <a:rPr lang="tr-TR" dirty="0"/>
                  <a:t>ise geçerlidir. </a:t>
                </a:r>
              </a:p>
              <a:p>
                <a:pPr algn="just">
                  <a:lnSpc>
                    <a:spcPct val="150000"/>
                  </a:lnSpc>
                </a:pPr>
                <a:r>
                  <a:rPr lang="tr-TR" dirty="0"/>
                  <a:t>p 2’den büyük bir asal sayı olmak üzere, </a:t>
                </a:r>
                <a14:m>
                  <m:oMath xmlns:m="http://schemas.openxmlformats.org/officeDocument/2006/math">
                    <m:r>
                      <a:rPr lang="tr-TR" i="1">
                        <a:latin typeface="Cambria Math" panose="02040503050406030204" pitchFamily="18" charset="0"/>
                      </a:rPr>
                      <m:t>𝑛</m:t>
                    </m:r>
                    <m:r>
                      <a:rPr lang="tr-TR" i="1">
                        <a:latin typeface="Cambria Math" panose="02040503050406030204" pitchFamily="18" charset="0"/>
                      </a:rPr>
                      <m:t>−1=</m:t>
                    </m:r>
                    <m:sSup>
                      <m:sSupPr>
                        <m:ctrlPr>
                          <a:rPr lang="tr-TR" i="1">
                            <a:latin typeface="Cambria Math" panose="02040503050406030204" pitchFamily="18" charset="0"/>
                          </a:rPr>
                        </m:ctrlPr>
                      </m:sSupPr>
                      <m:e>
                        <m:r>
                          <a:rPr lang="tr-TR" i="1">
                            <a:latin typeface="Cambria Math" panose="02040503050406030204" pitchFamily="18" charset="0"/>
                          </a:rPr>
                          <m:t>2</m:t>
                        </m:r>
                      </m:e>
                      <m:sup>
                        <m:r>
                          <a:rPr lang="tr-TR" i="1">
                            <a:latin typeface="Cambria Math" panose="02040503050406030204" pitchFamily="18" charset="0"/>
                          </a:rPr>
                          <m:t>𝑘</m:t>
                        </m:r>
                      </m:sup>
                    </m:sSup>
                    <m:r>
                      <a:rPr lang="tr-TR" i="1">
                        <a:latin typeface="Cambria Math" panose="02040503050406030204" pitchFamily="18" charset="0"/>
                      </a:rPr>
                      <m:t>𝑞</m:t>
                    </m:r>
                    <m:r>
                      <a:rPr lang="tr-TR" i="1">
                        <a:latin typeface="Cambria Math" panose="02040503050406030204" pitchFamily="18" charset="0"/>
                      </a:rPr>
                      <m:t> </m:t>
                    </m:r>
                    <m:r>
                      <a:rPr lang="tr-TR" b="0" i="0" smtClean="0">
                        <a:latin typeface="Cambria Math" panose="02040503050406030204" pitchFamily="18" charset="0"/>
                      </a:rPr>
                      <m:t> (</m:t>
                    </m:r>
                    <m:r>
                      <m:rPr>
                        <m:sty m:val="p"/>
                      </m:rPr>
                      <a:rPr lang="tr-TR" b="0" i="0" smtClean="0">
                        <a:latin typeface="Cambria Math" panose="02040503050406030204" pitchFamily="18" charset="0"/>
                      </a:rPr>
                      <m:t>k</m:t>
                    </m:r>
                    <m:r>
                      <a:rPr lang="tr-TR" b="0" i="0" smtClean="0">
                        <a:latin typeface="Cambria Math" panose="02040503050406030204" pitchFamily="18" charset="0"/>
                      </a:rPr>
                      <m:t>&gt;0, </m:t>
                    </m:r>
                    <m:r>
                      <m:rPr>
                        <m:sty m:val="p"/>
                      </m:rPr>
                      <a:rPr lang="tr-TR" b="0" i="0" smtClean="0">
                        <a:latin typeface="Cambria Math" panose="02040503050406030204" pitchFamily="18" charset="0"/>
                      </a:rPr>
                      <m:t>q</m:t>
                    </m:r>
                    <m:r>
                      <a:rPr lang="tr-TR" b="0" i="0" smtClean="0">
                        <a:latin typeface="Cambria Math" panose="02040503050406030204" pitchFamily="18" charset="0"/>
                      </a:rPr>
                      <m:t> </m:t>
                    </m:r>
                    <m:r>
                      <m:rPr>
                        <m:sty m:val="p"/>
                      </m:rPr>
                      <a:rPr lang="tr-TR" b="0" i="0" smtClean="0">
                        <a:latin typeface="Cambria Math" panose="02040503050406030204" pitchFamily="18" charset="0"/>
                      </a:rPr>
                      <m:t>tek</m:t>
                    </m:r>
                    <m:r>
                      <a:rPr lang="tr-TR" b="0" i="0" smtClean="0">
                        <a:latin typeface="Cambria Math" panose="02040503050406030204" pitchFamily="18" charset="0"/>
                      </a:rPr>
                      <m:t> </m:t>
                    </m:r>
                    <m:r>
                      <m:rPr>
                        <m:sty m:val="p"/>
                      </m:rPr>
                      <a:rPr lang="tr-TR" b="0" i="0" smtClean="0">
                        <a:latin typeface="Cambria Math" panose="02040503050406030204" pitchFamily="18" charset="0"/>
                      </a:rPr>
                      <m:t>say</m:t>
                    </m:r>
                    <m:r>
                      <a:rPr lang="tr-TR" b="0" i="0" smtClean="0">
                        <a:latin typeface="Cambria Math" panose="02040503050406030204" pitchFamily="18" charset="0"/>
                      </a:rPr>
                      <m:t>𝚤</m:t>
                    </m:r>
                    <m:r>
                      <a:rPr lang="tr-TR" b="0" i="0" smtClean="0">
                        <a:latin typeface="Cambria Math" panose="02040503050406030204" pitchFamily="18" charset="0"/>
                      </a:rPr>
                      <m:t>)</m:t>
                    </m:r>
                  </m:oMath>
                </a14:m>
                <a:r>
                  <a:rPr lang="tr-TR" dirty="0"/>
                  <a:t>. a, </a:t>
                </a:r>
                <a14:m>
                  <m:oMath xmlns:m="http://schemas.openxmlformats.org/officeDocument/2006/math">
                    <m:r>
                      <a:rPr lang="tr-TR" i="1" dirty="0" smtClean="0">
                        <a:latin typeface="Cambria Math" panose="02040503050406030204" pitchFamily="18" charset="0"/>
                      </a:rPr>
                      <m:t>1&lt;</m:t>
                    </m:r>
                    <m:r>
                      <a:rPr lang="tr-TR" i="1" dirty="0" smtClean="0">
                        <a:latin typeface="Cambria Math" panose="02040503050406030204" pitchFamily="18" charset="0"/>
                      </a:rPr>
                      <m:t>𝑎</m:t>
                    </m:r>
                    <m:r>
                      <a:rPr lang="tr-TR" i="1" dirty="0" smtClean="0">
                        <a:latin typeface="Cambria Math" panose="02040503050406030204" pitchFamily="18" charset="0"/>
                      </a:rPr>
                      <m:t>&lt;</m:t>
                    </m:r>
                    <m:r>
                      <a:rPr lang="tr-TR" i="1" dirty="0" smtClean="0">
                        <a:latin typeface="Cambria Math" panose="02040503050406030204" pitchFamily="18" charset="0"/>
                      </a:rPr>
                      <m:t>𝑝</m:t>
                    </m:r>
                    <m:r>
                      <a:rPr lang="tr-TR" i="1" dirty="0" smtClean="0">
                        <a:latin typeface="Cambria Math" panose="02040503050406030204" pitchFamily="18" charset="0"/>
                      </a:rPr>
                      <m:t>−1</m:t>
                    </m:r>
                  </m:oMath>
                </a14:m>
                <a:r>
                  <a:rPr lang="tr-TR" dirty="0"/>
                  <a:t> şartını sağlayan bir sayı olsun. Bu durumda aşağıdaki kurallardan biri geçerlidir</a:t>
                </a:r>
              </a:p>
              <a:p>
                <a:pPr lvl="1" algn="just">
                  <a:lnSpc>
                    <a:spcPct val="150000"/>
                  </a:lnSpc>
                </a:pP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𝑎</m:t>
                        </m:r>
                      </m:e>
                      <m:sup>
                        <m:r>
                          <a:rPr lang="tr-TR" b="0" i="1" smtClean="0">
                            <a:latin typeface="Cambria Math" panose="02040503050406030204" pitchFamily="18" charset="0"/>
                          </a:rPr>
                          <m:t>𝑞</m:t>
                        </m:r>
                      </m:sup>
                    </m:sSup>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𝑚𝑜𝑑𝑝</m:t>
                    </m:r>
                    <m:r>
                      <a:rPr lang="tr-TR" b="0" i="1" smtClean="0">
                        <a:latin typeface="Cambria Math" panose="02040503050406030204" pitchFamily="18" charset="0"/>
                        <a:ea typeface="Cambria Math" panose="02040503050406030204" pitchFamily="18" charset="0"/>
                      </a:rPr>
                      <m:t>)</m:t>
                    </m:r>
                  </m:oMath>
                </a14:m>
                <a:endParaRPr lang="tr-TR" dirty="0"/>
              </a:p>
              <a:p>
                <a:pPr lvl="1" algn="just">
                  <a:lnSpc>
                    <a:spcPct val="150000"/>
                  </a:lnSpc>
                </a:pP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𝑎</m:t>
                        </m:r>
                      </m:e>
                      <m:sup>
                        <m:r>
                          <a:rPr lang="tr-TR" b="0" i="1" smtClean="0">
                            <a:latin typeface="Cambria Math" panose="02040503050406030204" pitchFamily="18" charset="0"/>
                          </a:rPr>
                          <m:t>𝑞</m:t>
                        </m:r>
                      </m:sup>
                    </m:sSup>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𝑎</m:t>
                        </m:r>
                      </m:e>
                      <m:sup>
                        <m:r>
                          <a:rPr lang="tr-TR" b="0" i="1" smtClean="0">
                            <a:latin typeface="Cambria Math" panose="02040503050406030204" pitchFamily="18" charset="0"/>
                          </a:rPr>
                          <m:t>2</m:t>
                        </m:r>
                        <m:r>
                          <a:rPr lang="tr-TR" b="0" i="1" smtClean="0">
                            <a:latin typeface="Cambria Math" panose="02040503050406030204" pitchFamily="18" charset="0"/>
                          </a:rPr>
                          <m:t>𝑞</m:t>
                        </m:r>
                      </m:sup>
                    </m:sSup>
                    <m:r>
                      <a:rPr lang="tr-TR" b="0" i="1" smtClean="0">
                        <a:latin typeface="Cambria Math" panose="02040503050406030204" pitchFamily="18" charset="0"/>
                      </a:rPr>
                      <m:t>, </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𝑎</m:t>
                        </m:r>
                      </m:e>
                      <m:sup>
                        <m:r>
                          <a:rPr lang="tr-TR" b="0" i="1" smtClean="0">
                            <a:latin typeface="Cambria Math" panose="02040503050406030204" pitchFamily="18" charset="0"/>
                          </a:rPr>
                          <m:t>4</m:t>
                        </m:r>
                        <m:r>
                          <a:rPr lang="tr-TR" b="0" i="1" smtClean="0">
                            <a:latin typeface="Cambria Math" panose="02040503050406030204" pitchFamily="18" charset="0"/>
                          </a:rPr>
                          <m:t>𝑞</m:t>
                        </m:r>
                      </m:sup>
                    </m:sSup>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𝑎</m:t>
                        </m:r>
                      </m:e>
                      <m:sup>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𝑘</m:t>
                            </m:r>
                            <m:r>
                              <a:rPr lang="tr-TR" b="0" i="1" smtClean="0">
                                <a:latin typeface="Cambria Math" panose="02040503050406030204" pitchFamily="18" charset="0"/>
                              </a:rPr>
                              <m:t>−1</m:t>
                            </m:r>
                          </m:sup>
                        </m:sSup>
                      </m:sup>
                    </m:sSup>
                  </m:oMath>
                </a14:m>
                <a:r>
                  <a:rPr lang="tr-TR" dirty="0"/>
                  <a:t> sayılarından birinin </a:t>
                </a:r>
                <a14:m>
                  <m:oMath xmlns:m="http://schemas.openxmlformats.org/officeDocument/2006/math">
                    <m:r>
                      <a:rPr lang="tr-TR" i="1" dirty="0" smtClean="0">
                        <a:latin typeface="Cambria Math" panose="02040503050406030204" pitchFamily="18" charset="0"/>
                      </a:rPr>
                      <m:t>(</m:t>
                    </m:r>
                    <m:r>
                      <a:rPr lang="tr-TR" i="1" dirty="0" err="1" smtClean="0">
                        <a:latin typeface="Cambria Math" panose="02040503050406030204" pitchFamily="18" charset="0"/>
                      </a:rPr>
                      <m:t>𝑚𝑜𝑑𝑝</m:t>
                    </m:r>
                    <m:r>
                      <a:rPr lang="tr-TR" i="1" dirty="0" smtClean="0">
                        <a:latin typeface="Cambria Math" panose="02040503050406030204" pitchFamily="18" charset="0"/>
                      </a:rPr>
                      <m:t>)</m:t>
                    </m:r>
                  </m:oMath>
                </a14:m>
                <a:r>
                  <a:rPr lang="tr-TR" dirty="0"/>
                  <a:t> sonucu -1’dir. </a:t>
                </a:r>
              </a:p>
              <a:p>
                <a:pPr marL="914400" lvl="2" indent="0" algn="just">
                  <a:lnSpc>
                    <a:spcPct val="150000"/>
                  </a:lnSpc>
                  <a:buNone/>
                </a:pPr>
                <a14:m>
                  <m:oMathPara xmlns:m="http://schemas.openxmlformats.org/officeDocument/2006/math">
                    <m:oMathParaPr>
                      <m:jc m:val="centerGroup"/>
                    </m:oMathParaPr>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𝑎</m:t>
                          </m:r>
                        </m:e>
                        <m:sup>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𝑗</m:t>
                              </m:r>
                              <m:r>
                                <a:rPr lang="tr-TR" b="0" i="1" smtClean="0">
                                  <a:latin typeface="Cambria Math" panose="02040503050406030204" pitchFamily="18" charset="0"/>
                                </a:rPr>
                                <m:t>−1</m:t>
                              </m:r>
                            </m:sup>
                          </m:sSup>
                          <m:r>
                            <a:rPr lang="tr-TR" b="0" i="1" smtClean="0">
                              <a:latin typeface="Cambria Math" panose="02040503050406030204" pitchFamily="18" charset="0"/>
                            </a:rPr>
                            <m:t>𝑞</m:t>
                          </m:r>
                        </m:sup>
                      </m:sSup>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𝑚𝑜𝑑𝑝</m:t>
                      </m:r>
                      <m:r>
                        <a:rPr lang="tr-TR" b="0" i="1" smtClean="0">
                          <a:latin typeface="Cambria Math" panose="02040503050406030204" pitchFamily="18" charset="0"/>
                          <a:ea typeface="Cambria Math" panose="02040503050406030204" pitchFamily="18" charset="0"/>
                        </a:rPr>
                        <m:t>)</m:t>
                      </m:r>
                    </m:oMath>
                  </m:oMathPara>
                </a14:m>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844" r="-844"/>
                </a:stretch>
              </a:blipFill>
            </p:spPr>
            <p:txBody>
              <a:bodyPr/>
              <a:lstStyle/>
              <a:p>
                <a:r>
                  <a:rPr lang="en-TR">
                    <a:noFill/>
                  </a:rPr>
                  <a:t> </a:t>
                </a:r>
              </a:p>
            </p:txBody>
          </p:sp>
        </mc:Fallback>
      </mc:AlternateContent>
    </p:spTree>
    <p:extLst>
      <p:ext uri="{BB962C8B-B14F-4D97-AF65-F5344CB8AC3E}">
        <p14:creationId xmlns:p14="http://schemas.microsoft.com/office/powerpoint/2010/main" val="1779650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err="1">
                <a:solidFill>
                  <a:srgbClr val="00B0F0"/>
                </a:solidFill>
              </a:rPr>
              <a:t>Fermat</a:t>
            </a:r>
            <a:r>
              <a:rPr lang="tr-TR" dirty="0">
                <a:solidFill>
                  <a:srgbClr val="00B0F0"/>
                </a:solidFill>
              </a:rPr>
              <a:t> Teoremleri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47500" lnSpcReduction="20000"/>
              </a:bodyPr>
              <a:lstStyle/>
              <a:p>
                <a:pPr marL="0" indent="0" algn="just">
                  <a:lnSpc>
                    <a:spcPct val="170000"/>
                  </a:lnSpc>
                  <a:buNone/>
                </a:pPr>
                <a:r>
                  <a:rPr lang="tr-TR" b="1" dirty="0"/>
                  <a:t>Fermat Teoremi</a:t>
                </a:r>
                <a:r>
                  <a:rPr lang="tr-TR" dirty="0"/>
                  <a:t>, p asal sayı ve a, p ile bölünemeyen bir sayı ise (doğal olarak aralarında asal sayılardır)</a:t>
                </a:r>
              </a:p>
              <a:p>
                <a:pPr marL="0" indent="0" algn="just">
                  <a:lnSpc>
                    <a:spcPct val="170000"/>
                  </a:lnSpc>
                  <a:buNone/>
                </a:pPr>
                <a:endParaRPr lang="tr-TR" b="1" dirty="0"/>
              </a:p>
              <a:p>
                <a:pPr marL="0" indent="0" algn="just">
                  <a:lnSpc>
                    <a:spcPct val="170000"/>
                  </a:lnSpc>
                  <a:buNone/>
                </a:pPr>
                <a14:m>
                  <m:oMathPara xmlns:m="http://schemas.openxmlformats.org/officeDocument/2006/math">
                    <m:oMathParaPr>
                      <m:jc m:val="centerGroup"/>
                    </m:oMathParaPr>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𝑎</m:t>
                          </m:r>
                        </m:e>
                        <m:sup>
                          <m:r>
                            <a:rPr lang="tr-TR" b="0" i="1" smtClean="0">
                              <a:latin typeface="Cambria Math" panose="02040503050406030204" pitchFamily="18" charset="0"/>
                            </a:rPr>
                            <m:t>𝑝</m:t>
                          </m:r>
                          <m:r>
                            <a:rPr lang="tr-TR" b="0" i="1" smtClean="0">
                              <a:latin typeface="Cambria Math" panose="02040503050406030204" pitchFamily="18" charset="0"/>
                            </a:rPr>
                            <m:t>−1</m:t>
                          </m:r>
                        </m:sup>
                      </m:sSup>
                      <m:r>
                        <a:rPr lang="tr-TR" b="0" i="1" smtClean="0">
                          <a:latin typeface="Cambria Math" panose="02040503050406030204" pitchFamily="18" charset="0"/>
                          <a:ea typeface="Cambria Math" panose="02040503050406030204" pitchFamily="18" charset="0"/>
                        </a:rPr>
                        <m:t>≡1</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𝑚𝑜𝑑𝑝</m:t>
                          </m:r>
                        </m:e>
                      </m:d>
                    </m:oMath>
                  </m:oMathPara>
                </a14:m>
                <a:endParaRPr lang="tr-TR" b="0" dirty="0">
                  <a:ea typeface="Cambria Math" panose="02040503050406030204" pitchFamily="18" charset="0"/>
                </a:endParaRPr>
              </a:p>
              <a:p>
                <a:pPr marL="0" indent="0" algn="just">
                  <a:lnSpc>
                    <a:spcPct val="170000"/>
                  </a:lnSpc>
                  <a:buNone/>
                </a:pPr>
                <a14:m>
                  <m:oMathPara xmlns:m="http://schemas.openxmlformats.org/officeDocument/2006/math">
                    <m:oMathParaPr>
                      <m:jc m:val="centerGroup"/>
                    </m:oMathParaPr>
                    <m:oMath xmlns:m="http://schemas.openxmlformats.org/officeDocument/2006/math">
                      <m:sSup>
                        <m:sSupPr>
                          <m:ctrlPr>
                            <a:rPr lang="tr-TR" i="1">
                              <a:latin typeface="Cambria Math" panose="02040503050406030204" pitchFamily="18" charset="0"/>
                            </a:rPr>
                          </m:ctrlPr>
                        </m:sSupPr>
                        <m:e>
                          <m:r>
                            <a:rPr lang="tr-TR" i="1">
                              <a:latin typeface="Cambria Math" panose="02040503050406030204" pitchFamily="18" charset="0"/>
                            </a:rPr>
                            <m:t>𝑎</m:t>
                          </m:r>
                        </m:e>
                        <m:sup>
                          <m:r>
                            <a:rPr lang="tr-TR" i="1">
                              <a:latin typeface="Cambria Math" panose="02040503050406030204" pitchFamily="18" charset="0"/>
                            </a:rPr>
                            <m:t>𝑝</m:t>
                          </m:r>
                        </m:sup>
                      </m:sSup>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𝑎</m:t>
                      </m:r>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𝑚𝑜𝑑𝑝</m:t>
                      </m:r>
                      <m:r>
                        <a:rPr lang="tr-TR" i="1">
                          <a:latin typeface="Cambria Math" panose="02040503050406030204" pitchFamily="18" charset="0"/>
                          <a:ea typeface="Cambria Math" panose="02040503050406030204" pitchFamily="18" charset="0"/>
                        </a:rPr>
                        <m:t>)</m:t>
                      </m:r>
                    </m:oMath>
                  </m:oMathPara>
                </a14:m>
                <a:endParaRPr lang="tr-TR" dirty="0"/>
              </a:p>
              <a:p>
                <a:pPr marL="0" indent="0" algn="just">
                  <a:lnSpc>
                    <a:spcPct val="170000"/>
                  </a:lnSpc>
                  <a:buNone/>
                </a:pPr>
                <a:endParaRPr lang="tr-TR" dirty="0"/>
              </a:p>
              <a:p>
                <a:pPr marL="0" indent="0" algn="just">
                  <a:lnSpc>
                    <a:spcPct val="170000"/>
                  </a:lnSpc>
                  <a:buNone/>
                </a:pPr>
                <a:r>
                  <a:rPr lang="tr-TR" b="1" dirty="0" err="1"/>
                  <a:t>Euler</a:t>
                </a:r>
                <a:r>
                  <a:rPr lang="tr-TR" b="1" dirty="0"/>
                  <a:t> </a:t>
                </a:r>
                <a:r>
                  <a:rPr lang="tr-TR" b="1" dirty="0" err="1"/>
                  <a:t>Totient</a:t>
                </a:r>
                <a:r>
                  <a:rPr lang="tr-TR" b="1" dirty="0"/>
                  <a:t> Fonksiyonu,</a:t>
                </a:r>
                <a:r>
                  <a:rPr lang="tr-TR" dirty="0"/>
                  <a:t> </a:t>
                </a:r>
                <a14:m>
                  <m:oMath xmlns:m="http://schemas.openxmlformats.org/officeDocument/2006/math">
                    <m:r>
                      <a:rPr lang="tr-TR" i="1" smtClean="0">
                        <a:latin typeface="Cambria Math" panose="02040503050406030204" pitchFamily="18" charset="0"/>
                        <a:ea typeface="Cambria Math" panose="02040503050406030204" pitchFamily="18" charset="0"/>
                      </a:rPr>
                      <m:t>𝜙</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m:t>
                    </m:r>
                  </m:oMath>
                </a14:m>
                <a:r>
                  <a:rPr lang="tr-TR" b="1" dirty="0"/>
                  <a:t> </a:t>
                </a:r>
                <a:r>
                  <a:rPr lang="tr-TR" dirty="0"/>
                  <a:t>olarak ifade edilir ve n sayısından küçük ve n ile aralarında asal olan sayıların toplam sayısıdır.</a:t>
                </a:r>
              </a:p>
              <a:p>
                <a:pPr marL="0" indent="0" algn="just">
                  <a:lnSpc>
                    <a:spcPct val="170000"/>
                  </a:lnSpc>
                  <a:buNone/>
                </a:pPr>
                <a14:m>
                  <m:oMathPara xmlns:m="http://schemas.openxmlformats.org/officeDocument/2006/math">
                    <m:oMathParaPr>
                      <m:jc m:val="centerGroup"/>
                    </m:oMathParaPr>
                    <m:oMath xmlns:m="http://schemas.openxmlformats.org/officeDocument/2006/math">
                      <m:r>
                        <m:rPr>
                          <m:sty m:val="p"/>
                        </m:rPr>
                        <a:rPr lang="tr-TR" b="0" i="0" smtClean="0">
                          <a:latin typeface="Cambria Math" panose="02040503050406030204" pitchFamily="18" charset="0"/>
                          <a:ea typeface="Cambria Math" panose="02040503050406030204" pitchFamily="18" charset="0"/>
                        </a:rPr>
                        <m:t>ϕ</m:t>
                      </m:r>
                      <m:d>
                        <m:dPr>
                          <m:ctrlPr>
                            <a:rPr lang="tr-TR" b="0" i="1" smtClean="0">
                              <a:latin typeface="Cambria Math" panose="02040503050406030204" pitchFamily="18" charset="0"/>
                              <a:ea typeface="Cambria Math" panose="02040503050406030204" pitchFamily="18" charset="0"/>
                            </a:rPr>
                          </m:ctrlPr>
                        </m:dPr>
                        <m:e>
                          <m:r>
                            <a:rPr lang="tr-TR" b="0" i="0" smtClean="0">
                              <a:latin typeface="Cambria Math" panose="02040503050406030204" pitchFamily="18" charset="0"/>
                              <a:ea typeface="Cambria Math" panose="02040503050406030204" pitchFamily="18" charset="0"/>
                            </a:rPr>
                            <m:t>1</m:t>
                          </m:r>
                        </m:e>
                      </m:d>
                      <m:r>
                        <a:rPr lang="tr-TR" b="0" i="0" smtClean="0">
                          <a:latin typeface="Cambria Math" panose="02040503050406030204" pitchFamily="18" charset="0"/>
                          <a:ea typeface="Cambria Math" panose="02040503050406030204" pitchFamily="18" charset="0"/>
                        </a:rPr>
                        <m:t>=1</m:t>
                      </m:r>
                    </m:oMath>
                  </m:oMathPara>
                </a14:m>
                <a:endParaRPr lang="tr-TR" b="0" dirty="0">
                  <a:ea typeface="Cambria Math" panose="02040503050406030204" pitchFamily="18" charset="0"/>
                </a:endParaRPr>
              </a:p>
              <a:p>
                <a:pPr marL="0" indent="0" algn="just">
                  <a:lnSpc>
                    <a:spcPct val="170000"/>
                  </a:lnSpc>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ea typeface="Cambria Math" panose="02040503050406030204" pitchFamily="18" charset="0"/>
                        </a:rPr>
                        <m:t>𝜙</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37</m:t>
                          </m:r>
                        </m:e>
                      </m:d>
                      <m:r>
                        <a:rPr lang="tr-TR" b="0" i="1" smtClean="0">
                          <a:latin typeface="Cambria Math" panose="02040503050406030204" pitchFamily="18" charset="0"/>
                          <a:ea typeface="Cambria Math" panose="02040503050406030204" pitchFamily="18" charset="0"/>
                        </a:rPr>
                        <m:t>=36 (37 </m:t>
                      </m:r>
                      <m:r>
                        <a:rPr lang="tr-TR" b="0" i="1" smtClean="0">
                          <a:latin typeface="Cambria Math" panose="02040503050406030204" pitchFamily="18" charset="0"/>
                          <a:ea typeface="Cambria Math" panose="02040503050406030204" pitchFamily="18" charset="0"/>
                        </a:rPr>
                        <m:t>𝑎𝑠𝑎𝑙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𝑑𝑜</m:t>
                      </m:r>
                      <m:r>
                        <a:rPr lang="tr-TR" b="0" i="1" smtClean="0">
                          <a:latin typeface="Cambria Math" panose="02040503050406030204" pitchFamily="18" charset="0"/>
                          <a:ea typeface="Cambria Math" panose="02040503050406030204" pitchFamily="18" charset="0"/>
                        </a:rPr>
                        <m:t>ğ</m:t>
                      </m:r>
                      <m:r>
                        <a:rPr lang="tr-TR" b="0" i="1" smtClean="0">
                          <a:latin typeface="Cambria Math" panose="02040503050406030204" pitchFamily="18" charset="0"/>
                          <a:ea typeface="Cambria Math" panose="02040503050406030204" pitchFamily="18" charset="0"/>
                        </a:rPr>
                        <m:t>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𝑜𝑙𝑎𝑟𝑎𝑘</m:t>
                      </m:r>
                      <m:r>
                        <a:rPr lang="tr-TR" b="0" i="1" smtClean="0">
                          <a:latin typeface="Cambria Math" panose="02040503050406030204" pitchFamily="18" charset="0"/>
                          <a:ea typeface="Cambria Math" panose="02040503050406030204" pitchFamily="18" charset="0"/>
                        </a:rPr>
                        <m:t> </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1</m:t>
                          </m:r>
                        </m:e>
                        <m:sup>
                          <m:r>
                            <a:rPr lang="tr-TR" b="0" i="1" smtClean="0">
                              <a:latin typeface="Cambria Math" panose="02040503050406030204" pitchFamily="18" charset="0"/>
                              <a:ea typeface="Cambria Math" panose="02040503050406030204" pitchFamily="18" charset="0"/>
                            </a:rPr>
                            <m:t>′</m:t>
                          </m:r>
                        </m:sup>
                      </m:sSup>
                      <m:r>
                        <a:rPr lang="tr-TR" b="0" i="1" smtClean="0">
                          <a:latin typeface="Cambria Math" panose="02040503050406030204" pitchFamily="18" charset="0"/>
                          <a:ea typeface="Cambria Math" panose="02040503050406030204" pitchFamily="18" charset="0"/>
                        </a:rPr>
                        <m:t>𝑑𝑒𝑛</m:t>
                      </m:r>
                      <m:r>
                        <a:rPr lang="tr-TR" b="0" i="1" smtClean="0">
                          <a:latin typeface="Cambria Math" panose="02040503050406030204" pitchFamily="18" charset="0"/>
                          <a:ea typeface="Cambria Math" panose="02040503050406030204" pitchFamily="18" charset="0"/>
                        </a:rPr>
                        <m:t> </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36</m:t>
                          </m:r>
                        </m:e>
                        <m:sup>
                          <m:r>
                            <a:rPr lang="tr-TR" b="0" i="1" smtClean="0">
                              <a:latin typeface="Cambria Math" panose="02040503050406030204" pitchFamily="18" charset="0"/>
                              <a:ea typeface="Cambria Math" panose="02040503050406030204" pitchFamily="18" charset="0"/>
                            </a:rPr>
                            <m:t>′</m:t>
                          </m:r>
                        </m:sup>
                      </m:sSup>
                      <m:r>
                        <a:rPr lang="tr-TR" b="0" i="1" smtClean="0">
                          <a:latin typeface="Cambria Math" panose="02040503050406030204" pitchFamily="18" charset="0"/>
                          <a:ea typeface="Cambria Math" panose="02040503050406030204" pitchFamily="18" charset="0"/>
                        </a:rPr>
                        <m:t>𝑦𝑎</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𝑏</m:t>
                      </m:r>
                      <m:r>
                        <a:rPr lang="tr-TR" b="0" i="1" smtClean="0">
                          <a:latin typeface="Cambria Math" panose="02040503050406030204" pitchFamily="18" charset="0"/>
                          <a:ea typeface="Cambria Math" panose="02040503050406030204" pitchFamily="18" charset="0"/>
                        </a:rPr>
                        <m:t>ü</m:t>
                      </m:r>
                      <m:r>
                        <a:rPr lang="tr-TR" b="0" i="1" smtClean="0">
                          <a:latin typeface="Cambria Math" panose="02040503050406030204" pitchFamily="18" charset="0"/>
                          <a:ea typeface="Cambria Math" panose="02040503050406030204" pitchFamily="18" charset="0"/>
                        </a:rPr>
                        <m:t>𝑡</m:t>
                      </m:r>
                      <m:r>
                        <a:rPr lang="tr-TR" b="0" i="1" smtClean="0">
                          <a:latin typeface="Cambria Math" panose="02040503050406030204" pitchFamily="18" charset="0"/>
                          <a:ea typeface="Cambria Math" panose="02040503050406030204" pitchFamily="18" charset="0"/>
                        </a:rPr>
                        <m:t>ü</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𝑠𝑎𝑦𝚤𝑙𝑎𝑟</m:t>
                      </m:r>
                      <m:r>
                        <a:rPr lang="tr-TR" b="0" i="1" smtClean="0">
                          <a:latin typeface="Cambria Math" panose="02040503050406030204" pitchFamily="18" charset="0"/>
                          <a:ea typeface="Cambria Math" panose="02040503050406030204" pitchFamily="18" charset="0"/>
                        </a:rPr>
                        <m:t>)</m:t>
                      </m:r>
                    </m:oMath>
                  </m:oMathPara>
                </a14:m>
                <a:endParaRPr lang="tr-TR" b="0" dirty="0">
                  <a:ea typeface="Cambria Math" panose="02040503050406030204" pitchFamily="18" charset="0"/>
                </a:endParaRPr>
              </a:p>
              <a:p>
                <a:pPr marL="0" indent="0" algn="just">
                  <a:lnSpc>
                    <a:spcPct val="170000"/>
                  </a:lnSpc>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ea typeface="Cambria Math" panose="02040503050406030204" pitchFamily="18" charset="0"/>
                        </a:rPr>
                        <m:t>𝜙</m:t>
                      </m:r>
                      <m:d>
                        <m:dPr>
                          <m:ctrlPr>
                            <a:rPr lang="tr-TR" i="1">
                              <a:latin typeface="Cambria Math" panose="02040503050406030204" pitchFamily="18" charset="0"/>
                              <a:ea typeface="Cambria Math" panose="02040503050406030204" pitchFamily="18" charset="0"/>
                            </a:rPr>
                          </m:ctrlPr>
                        </m:dPr>
                        <m:e>
                          <m:r>
                            <a:rPr lang="tr-TR" i="1">
                              <a:latin typeface="Cambria Math" panose="02040503050406030204" pitchFamily="18" charset="0"/>
                              <a:ea typeface="Cambria Math" panose="02040503050406030204" pitchFamily="18" charset="0"/>
                            </a:rPr>
                            <m:t>3</m:t>
                          </m:r>
                          <m:r>
                            <a:rPr lang="tr-TR" b="0" i="1" smtClean="0">
                              <a:latin typeface="Cambria Math" panose="02040503050406030204" pitchFamily="18" charset="0"/>
                              <a:ea typeface="Cambria Math" panose="02040503050406030204" pitchFamily="18" charset="0"/>
                            </a:rPr>
                            <m:t>5</m:t>
                          </m:r>
                        </m:e>
                      </m:d>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24 (1,2,3,4,6,8,9…32,33,34)</m:t>
                      </m:r>
                    </m:oMath>
                  </m:oMathPara>
                </a14:m>
                <a:endParaRPr lang="tr-TR" dirty="0"/>
              </a:p>
              <a:p>
                <a:pPr marL="0" indent="0" algn="just">
                  <a:lnSpc>
                    <a:spcPct val="170000"/>
                  </a:lnSpc>
                  <a:buNone/>
                </a:pPr>
                <a:endParaRPr lang="tr-TR" dirty="0"/>
              </a:p>
              <a:p>
                <a:pPr marL="0" indent="0" algn="just">
                  <a:lnSpc>
                    <a:spcPct val="170000"/>
                  </a:lnSpc>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ea typeface="Cambria Math" panose="02040503050406030204" pitchFamily="18" charset="0"/>
                        </a:rPr>
                        <m:t>𝜙</m:t>
                      </m:r>
                      <m:d>
                        <m:dPr>
                          <m:ctrlPr>
                            <a:rPr lang="tr-TR" i="1">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𝑝</m:t>
                          </m:r>
                        </m:e>
                      </m:d>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𝑝</m:t>
                      </m:r>
                      <m:r>
                        <a:rPr lang="tr-TR" b="0" i="1" smtClean="0">
                          <a:latin typeface="Cambria Math" panose="02040503050406030204" pitchFamily="18" charset="0"/>
                          <a:ea typeface="Cambria Math" panose="02040503050406030204" pitchFamily="18" charset="0"/>
                        </a:rPr>
                        <m:t>−1</m:t>
                      </m:r>
                    </m:oMath>
                  </m:oMathPara>
                </a14:m>
                <a:endParaRPr lang="tr-TR" dirty="0"/>
              </a:p>
              <a:p>
                <a:pPr marL="0" indent="0" algn="just">
                  <a:lnSpc>
                    <a:spcPct val="170000"/>
                  </a:lnSpc>
                  <a:buNone/>
                </a:pPr>
                <a:endParaRPr lang="tr-TR" dirty="0"/>
              </a:p>
              <a:p>
                <a:pPr marL="0" indent="0" algn="just">
                  <a:lnSpc>
                    <a:spcPct val="170000"/>
                  </a:lnSpc>
                  <a:buNone/>
                </a:pPr>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241"/>
                </a:stretch>
              </a:blipFill>
            </p:spPr>
            <p:txBody>
              <a:bodyPr/>
              <a:lstStyle/>
              <a:p>
                <a:r>
                  <a:rPr lang="en-TR">
                    <a:noFill/>
                  </a:rPr>
                  <a:t> </a:t>
                </a:r>
              </a:p>
            </p:txBody>
          </p:sp>
        </mc:Fallback>
      </mc:AlternateContent>
    </p:spTree>
    <p:extLst>
      <p:ext uri="{BB962C8B-B14F-4D97-AF65-F5344CB8AC3E}">
        <p14:creationId xmlns:p14="http://schemas.microsoft.com/office/powerpoint/2010/main" val="1042282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E801-0E40-0842-B05D-8200D750EE19}"/>
              </a:ext>
            </a:extLst>
          </p:cNvPr>
          <p:cNvSpPr>
            <a:spLocks noGrp="1"/>
          </p:cNvSpPr>
          <p:nvPr>
            <p:ph type="title"/>
          </p:nvPr>
        </p:nvSpPr>
        <p:spPr/>
        <p:txBody>
          <a:bodyPr/>
          <a:lstStyle/>
          <a:p>
            <a:r>
              <a:rPr lang="tr-TR" dirty="0">
                <a:solidFill>
                  <a:srgbClr val="00B0F0"/>
                </a:solidFill>
              </a:rPr>
              <a:t>Bölünebilirlik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8F5FC0-C9B8-A542-A9A2-050F49BAF691}"/>
                  </a:ext>
                </a:extLst>
              </p:cNvPr>
              <p:cNvSpPr>
                <a:spLocks noGrp="1"/>
              </p:cNvSpPr>
              <p:nvPr>
                <p:ph idx="1"/>
              </p:nvPr>
            </p:nvSpPr>
            <p:spPr/>
            <p:txBody>
              <a:bodyPr/>
              <a:lstStyle/>
              <a:p>
                <a:pPr>
                  <a:lnSpc>
                    <a:spcPct val="150000"/>
                  </a:lnSpc>
                </a:pPr>
                <a14:m>
                  <m:oMath xmlns:m="http://schemas.openxmlformats.org/officeDocument/2006/math">
                    <m:r>
                      <a:rPr lang="tr-TR" smtClean="0">
                        <a:latin typeface="Cambria Math" panose="02040503050406030204" pitchFamily="18" charset="0"/>
                      </a:rPr>
                      <m:t>𝑏</m:t>
                    </m:r>
                    <m:r>
                      <a:rPr lang="tr-TR" smtClean="0">
                        <a:latin typeface="Cambria Math" panose="02040503050406030204" pitchFamily="18" charset="0"/>
                      </a:rPr>
                      <m:t> </m:t>
                    </m:r>
                    <m:sSup>
                      <m:sSupPr>
                        <m:ctrlPr>
                          <a:rPr lang="tr-TR" i="1" smtClean="0">
                            <a:latin typeface="Cambria Math" panose="02040503050406030204" pitchFamily="18" charset="0"/>
                          </a:rPr>
                        </m:ctrlPr>
                      </m:sSupPr>
                      <m:e>
                        <m:r>
                          <a:rPr lang="tr-TR" smtClean="0">
                            <a:latin typeface="Cambria Math" panose="02040503050406030204" pitchFamily="18" charset="0"/>
                          </a:rPr>
                          <m:t>𝑎</m:t>
                        </m:r>
                      </m:e>
                      <m:sup>
                        <m:r>
                          <a:rPr lang="tr-TR" smtClean="0">
                            <a:latin typeface="Cambria Math" panose="02040503050406030204" pitchFamily="18" charset="0"/>
                          </a:rPr>
                          <m:t>′</m:t>
                        </m:r>
                      </m:sup>
                    </m:sSup>
                    <m:r>
                      <a:rPr lang="tr-TR" smtClean="0">
                        <a:latin typeface="Cambria Math" panose="02040503050406030204" pitchFamily="18" charset="0"/>
                      </a:rPr>
                      <m:t>𝑦𝚤</m:t>
                    </m:r>
                    <m:r>
                      <a:rPr lang="tr-TR" smtClean="0">
                        <a:latin typeface="Cambria Math" panose="02040503050406030204" pitchFamily="18" charset="0"/>
                      </a:rPr>
                      <m:t> </m:t>
                    </m:r>
                    <m:r>
                      <a:rPr lang="tr-TR" smtClean="0">
                        <a:latin typeface="Cambria Math" panose="02040503050406030204" pitchFamily="18" charset="0"/>
                      </a:rPr>
                      <m:t>𝑏</m:t>
                    </m:r>
                    <m:r>
                      <a:rPr lang="tr-TR" smtClean="0">
                        <a:latin typeface="Cambria Math" panose="02040503050406030204" pitchFamily="18" charset="0"/>
                      </a:rPr>
                      <m:t>ö</m:t>
                    </m:r>
                    <m:r>
                      <a:rPr lang="tr-TR" smtClean="0">
                        <a:latin typeface="Cambria Math" panose="02040503050406030204" pitchFamily="18" charset="0"/>
                      </a:rPr>
                      <m:t>𝑙𝑒𝑟</m:t>
                    </m:r>
                    <m:r>
                      <a:rPr lang="tr-TR" smtClean="0">
                        <a:latin typeface="Cambria Math" panose="02040503050406030204" pitchFamily="18" charset="0"/>
                      </a:rPr>
                      <m:t> </m:t>
                    </m:r>
                    <m:r>
                      <a:rPr lang="tr-TR" smtClean="0">
                        <a:latin typeface="Cambria Math" panose="02040503050406030204" pitchFamily="18" charset="0"/>
                      </a:rPr>
                      <m:t>𝑒</m:t>
                    </m:r>
                    <m:r>
                      <a:rPr lang="tr-TR" smtClean="0">
                        <a:latin typeface="Cambria Math" panose="02040503050406030204" pitchFamily="18" charset="0"/>
                      </a:rPr>
                      <m:t>ğ</m:t>
                    </m:r>
                    <m:r>
                      <a:rPr lang="tr-TR" smtClean="0">
                        <a:latin typeface="Cambria Math" panose="02040503050406030204" pitchFamily="18" charset="0"/>
                      </a:rPr>
                      <m:t>𝑒𝑟</m:t>
                    </m:r>
                    <m:r>
                      <a:rPr lang="tr-TR" smtClean="0">
                        <a:latin typeface="Cambria Math" panose="02040503050406030204" pitchFamily="18" charset="0"/>
                      </a:rPr>
                      <m:t> </m:t>
                    </m:r>
                    <m:r>
                      <a:rPr lang="tr-TR" smtClean="0">
                        <a:latin typeface="Cambria Math" panose="02040503050406030204" pitchFamily="18" charset="0"/>
                      </a:rPr>
                      <m:t>𝑎</m:t>
                    </m:r>
                    <m:r>
                      <a:rPr lang="tr-TR" smtClean="0">
                        <a:latin typeface="Cambria Math" panose="02040503050406030204" pitchFamily="18" charset="0"/>
                      </a:rPr>
                      <m:t>=</m:t>
                    </m:r>
                    <m:r>
                      <a:rPr lang="tr-TR" smtClean="0">
                        <a:latin typeface="Cambria Math" panose="02040503050406030204" pitchFamily="18" charset="0"/>
                      </a:rPr>
                      <m:t>𝑚</m:t>
                    </m:r>
                    <m:r>
                      <a:rPr lang="tr-TR" smtClean="0">
                        <a:latin typeface="Cambria Math" panose="02040503050406030204" pitchFamily="18" charset="0"/>
                      </a:rPr>
                      <m:t>∗</m:t>
                    </m:r>
                    <m:r>
                      <a:rPr lang="tr-TR" smtClean="0">
                        <a:latin typeface="Cambria Math" panose="02040503050406030204" pitchFamily="18" charset="0"/>
                      </a:rPr>
                      <m:t>𝑏</m:t>
                    </m:r>
                    <m:r>
                      <a:rPr lang="tr-TR" smtClean="0">
                        <a:latin typeface="Cambria Math" panose="02040503050406030204" pitchFamily="18" charset="0"/>
                      </a:rPr>
                      <m:t> (</m:t>
                    </m:r>
                    <m:r>
                      <a:rPr lang="tr-TR" smtClean="0">
                        <a:latin typeface="Cambria Math" panose="02040503050406030204" pitchFamily="18" charset="0"/>
                      </a:rPr>
                      <m:t>𝑎</m:t>
                    </m:r>
                    <m:r>
                      <a:rPr lang="tr-TR" smtClean="0">
                        <a:latin typeface="Cambria Math" panose="02040503050406030204" pitchFamily="18" charset="0"/>
                      </a:rPr>
                      <m:t>,</m:t>
                    </m:r>
                    <m:r>
                      <a:rPr lang="tr-TR" smtClean="0">
                        <a:latin typeface="Cambria Math" panose="02040503050406030204" pitchFamily="18" charset="0"/>
                      </a:rPr>
                      <m:t>𝑏</m:t>
                    </m:r>
                    <m:r>
                      <a:rPr lang="tr-TR" smtClean="0">
                        <a:latin typeface="Cambria Math" panose="02040503050406030204" pitchFamily="18" charset="0"/>
                      </a:rPr>
                      <m:t>,</m:t>
                    </m:r>
                    <m:r>
                      <a:rPr lang="tr-TR" smtClean="0">
                        <a:latin typeface="Cambria Math" panose="02040503050406030204" pitchFamily="18" charset="0"/>
                      </a:rPr>
                      <m:t>𝑚</m:t>
                    </m:r>
                    <m:r>
                      <a:rPr lang="tr-TR" smtClean="0">
                        <a:latin typeface="Cambria Math" panose="02040503050406030204" pitchFamily="18" charset="0"/>
                      </a:rPr>
                      <m:t> </m:t>
                    </m:r>
                    <m:r>
                      <a:rPr lang="tr-TR" smtClean="0">
                        <a:latin typeface="Cambria Math" panose="02040503050406030204" pitchFamily="18" charset="0"/>
                      </a:rPr>
                      <m:t>𝑡𝑎𝑚𝑠𝑎𝑦𝚤</m:t>
                    </m:r>
                    <m:r>
                      <a:rPr lang="tr-TR" smtClean="0">
                        <a:latin typeface="Cambria Math" panose="02040503050406030204" pitchFamily="18" charset="0"/>
                      </a:rPr>
                      <m:t>)</m:t>
                    </m:r>
                  </m:oMath>
                </a14:m>
                <a:endParaRPr lang="tr-TR" dirty="0"/>
              </a:p>
              <a:p>
                <a:pPr>
                  <a:lnSpc>
                    <a:spcPct val="150000"/>
                  </a:lnSpc>
                </a:pPr>
                <a14:m>
                  <m:oMath xmlns:m="http://schemas.openxmlformats.org/officeDocument/2006/math">
                    <m:r>
                      <a:rPr lang="tr-TR" smtClean="0">
                        <a:latin typeface="Cambria Math" panose="02040503050406030204" pitchFamily="18" charset="0"/>
                      </a:rPr>
                      <m:t>𝑏</m:t>
                    </m:r>
                    <m:r>
                      <a:rPr lang="tr-TR" smtClean="0">
                        <a:latin typeface="Cambria Math" panose="02040503050406030204" pitchFamily="18" charset="0"/>
                      </a:rPr>
                      <m:t>|</m:t>
                    </m:r>
                    <m:r>
                      <a:rPr lang="tr-TR" smtClean="0">
                        <a:latin typeface="Cambria Math" panose="02040503050406030204" pitchFamily="18" charset="0"/>
                      </a:rPr>
                      <m:t>𝑎</m:t>
                    </m:r>
                    <m:r>
                      <a:rPr lang="tr-TR" smtClean="0">
                        <a:latin typeface="Cambria Math" panose="02040503050406030204" pitchFamily="18" charset="0"/>
                      </a:rPr>
                      <m:t>⇒</m:t>
                    </m:r>
                    <m:r>
                      <a:rPr lang="tr-TR" smtClean="0">
                        <a:latin typeface="Cambria Math" panose="02040503050406030204" pitchFamily="18" charset="0"/>
                      </a:rPr>
                      <m:t>𝑏</m:t>
                    </m:r>
                    <m:r>
                      <a:rPr lang="tr-TR" smtClean="0">
                        <a:latin typeface="Cambria Math" panose="02040503050406030204" pitchFamily="18" charset="0"/>
                      </a:rPr>
                      <m:t>, </m:t>
                    </m:r>
                    <m:sSup>
                      <m:sSupPr>
                        <m:ctrlPr>
                          <a:rPr lang="tr-TR" i="1" smtClean="0">
                            <a:latin typeface="Cambria Math" panose="02040503050406030204" pitchFamily="18" charset="0"/>
                          </a:rPr>
                        </m:ctrlPr>
                      </m:sSupPr>
                      <m:e>
                        <m:r>
                          <a:rPr lang="tr-TR" smtClean="0">
                            <a:latin typeface="Cambria Math" panose="02040503050406030204" pitchFamily="18" charset="0"/>
                          </a:rPr>
                          <m:t>𝑎</m:t>
                        </m:r>
                      </m:e>
                      <m:sup>
                        <m:r>
                          <a:rPr lang="tr-TR" smtClean="0">
                            <a:latin typeface="Cambria Math" panose="02040503050406030204" pitchFamily="18" charset="0"/>
                          </a:rPr>
                          <m:t>′</m:t>
                        </m:r>
                      </m:sup>
                    </m:sSup>
                    <m:r>
                      <a:rPr lang="tr-TR" smtClean="0">
                        <a:latin typeface="Cambria Math" panose="02040503050406030204" pitchFamily="18" charset="0"/>
                      </a:rPr>
                      <m:t>𝑛𝚤𝑛</m:t>
                    </m:r>
                    <m:r>
                      <a:rPr lang="tr-TR" smtClean="0">
                        <a:latin typeface="Cambria Math" panose="02040503050406030204" pitchFamily="18" charset="0"/>
                      </a:rPr>
                      <m:t> </m:t>
                    </m:r>
                    <m:r>
                      <a:rPr lang="tr-TR" smtClean="0">
                        <a:latin typeface="Cambria Math" panose="02040503050406030204" pitchFamily="18" charset="0"/>
                      </a:rPr>
                      <m:t>𝑏𝑖𝑟</m:t>
                    </m:r>
                    <m:r>
                      <a:rPr lang="tr-TR" smtClean="0">
                        <a:latin typeface="Cambria Math" panose="02040503050406030204" pitchFamily="18" charset="0"/>
                      </a:rPr>
                      <m:t> </m:t>
                    </m:r>
                    <m:r>
                      <a:rPr lang="tr-TR" smtClean="0">
                        <a:latin typeface="Cambria Math" panose="02040503050406030204" pitchFamily="18" charset="0"/>
                      </a:rPr>
                      <m:t>𝑏</m:t>
                    </m:r>
                    <m:r>
                      <a:rPr lang="tr-TR" smtClean="0">
                        <a:latin typeface="Cambria Math" panose="02040503050406030204" pitchFamily="18" charset="0"/>
                      </a:rPr>
                      <m:t>ö</m:t>
                    </m:r>
                    <m:r>
                      <a:rPr lang="tr-TR" smtClean="0">
                        <a:latin typeface="Cambria Math" panose="02040503050406030204" pitchFamily="18" charset="0"/>
                      </a:rPr>
                      <m:t>𝑙𝑒𝑛𝑖𝑑𝑖𝑟</m:t>
                    </m:r>
                  </m:oMath>
                </a14:m>
                <a:r>
                  <a:rPr lang="tr-TR" dirty="0"/>
                  <a:t> </a:t>
                </a:r>
              </a:p>
              <a:p>
                <a:pPr>
                  <a:lnSpc>
                    <a:spcPct val="150000"/>
                  </a:lnSpc>
                </a:pPr>
                <a14:m>
                  <m:oMath xmlns:m="http://schemas.openxmlformats.org/officeDocument/2006/math">
                    <m:r>
                      <a:rPr lang="tr-TR" smtClean="0">
                        <a:latin typeface="Cambria Math" panose="02040503050406030204" pitchFamily="18" charset="0"/>
                      </a:rPr>
                      <m:t>𝑏</m:t>
                    </m:r>
                    <m:d>
                      <m:dPr>
                        <m:begChr m:val="|"/>
                        <m:endChr m:val="|"/>
                        <m:ctrlPr>
                          <a:rPr lang="tr-TR" i="1" smtClean="0">
                            <a:latin typeface="Cambria Math" panose="02040503050406030204" pitchFamily="18" charset="0"/>
                          </a:rPr>
                        </m:ctrlPr>
                      </m:dPr>
                      <m:e>
                        <m:r>
                          <a:rPr lang="tr-TR" smtClean="0">
                            <a:latin typeface="Cambria Math" panose="02040503050406030204" pitchFamily="18" charset="0"/>
                          </a:rPr>
                          <m:t>𝑔</m:t>
                        </m:r>
                        <m:r>
                          <a:rPr lang="tr-TR" smtClean="0">
                            <a:latin typeface="Cambria Math" panose="02040503050406030204" pitchFamily="18" charset="0"/>
                          </a:rPr>
                          <m:t> </m:t>
                        </m:r>
                        <m:r>
                          <a:rPr lang="tr-TR" smtClean="0">
                            <a:latin typeface="Cambria Math" panose="02040503050406030204" pitchFamily="18" charset="0"/>
                          </a:rPr>
                          <m:t>𝑣𝑒</m:t>
                        </m:r>
                        <m:r>
                          <a:rPr lang="tr-TR" smtClean="0">
                            <a:latin typeface="Cambria Math" panose="02040503050406030204" pitchFamily="18" charset="0"/>
                          </a:rPr>
                          <m:t> </m:t>
                        </m:r>
                        <m:r>
                          <a:rPr lang="tr-TR" smtClean="0">
                            <a:latin typeface="Cambria Math" panose="02040503050406030204" pitchFamily="18" charset="0"/>
                          </a:rPr>
                          <m:t>𝑏</m:t>
                        </m:r>
                      </m:e>
                    </m:d>
                    <m:r>
                      <a:rPr lang="tr-TR" smtClean="0">
                        <a:latin typeface="Cambria Math" panose="02040503050406030204" pitchFamily="18" charset="0"/>
                      </a:rPr>
                      <m:t>h</m:t>
                    </m:r>
                    <m:r>
                      <a:rPr lang="tr-TR" smtClean="0">
                        <a:latin typeface="Cambria Math" panose="02040503050406030204" pitchFamily="18" charset="0"/>
                      </a:rPr>
                      <m:t>⇒</m:t>
                    </m:r>
                    <m:r>
                      <a:rPr lang="tr-TR" smtClean="0">
                        <a:latin typeface="Cambria Math" panose="02040503050406030204" pitchFamily="18" charset="0"/>
                      </a:rPr>
                      <m:t>𝑏</m:t>
                    </m:r>
                    <m:r>
                      <a:rPr lang="tr-TR" smtClean="0">
                        <a:latin typeface="Cambria Math" panose="02040503050406030204" pitchFamily="18" charset="0"/>
                      </a:rPr>
                      <m:t>|</m:t>
                    </m:r>
                    <m:d>
                      <m:dPr>
                        <m:ctrlPr>
                          <a:rPr lang="tr-TR" i="1" smtClean="0">
                            <a:latin typeface="Cambria Math" panose="02040503050406030204" pitchFamily="18" charset="0"/>
                          </a:rPr>
                        </m:ctrlPr>
                      </m:dPr>
                      <m:e>
                        <m:r>
                          <a:rPr lang="tr-TR" smtClean="0">
                            <a:latin typeface="Cambria Math" panose="02040503050406030204" pitchFamily="18" charset="0"/>
                          </a:rPr>
                          <m:t>𝑚𝑔</m:t>
                        </m:r>
                        <m:r>
                          <a:rPr lang="tr-TR" smtClean="0">
                            <a:latin typeface="Cambria Math" panose="02040503050406030204" pitchFamily="18" charset="0"/>
                          </a:rPr>
                          <m:t>+</m:t>
                        </m:r>
                        <m:r>
                          <a:rPr lang="tr-TR" smtClean="0">
                            <a:latin typeface="Cambria Math" panose="02040503050406030204" pitchFamily="18" charset="0"/>
                          </a:rPr>
                          <m:t>𝑛h</m:t>
                        </m:r>
                      </m:e>
                    </m:d>
                    <m:r>
                      <a:rPr lang="tr-TR" smtClean="0">
                        <a:latin typeface="Cambria Math" panose="02040503050406030204" pitchFamily="18" charset="0"/>
                      </a:rPr>
                      <m:t> ö</m:t>
                    </m:r>
                    <m:r>
                      <a:rPr lang="tr-TR" smtClean="0">
                        <a:latin typeface="Cambria Math" panose="02040503050406030204" pitchFamily="18" charset="0"/>
                      </a:rPr>
                      <m:t>𝑦𝑙𝑒𝑘𝑖</m:t>
                    </m:r>
                    <m:r>
                      <a:rPr lang="tr-TR" smtClean="0">
                        <a:latin typeface="Cambria Math" panose="02040503050406030204" pitchFamily="18" charset="0"/>
                      </a:rPr>
                      <m:t> </m:t>
                    </m:r>
                    <m:r>
                      <a:rPr lang="tr-TR" smtClean="0">
                        <a:latin typeface="Cambria Math" panose="02040503050406030204" pitchFamily="18" charset="0"/>
                      </a:rPr>
                      <m:t>𝑚</m:t>
                    </m:r>
                    <m:r>
                      <a:rPr lang="tr-TR" smtClean="0">
                        <a:latin typeface="Cambria Math" panose="02040503050406030204" pitchFamily="18" charset="0"/>
                      </a:rPr>
                      <m:t> </m:t>
                    </m:r>
                    <m:r>
                      <a:rPr lang="tr-TR" smtClean="0">
                        <a:latin typeface="Cambria Math" panose="02040503050406030204" pitchFamily="18" charset="0"/>
                      </a:rPr>
                      <m:t>𝑣𝑒</m:t>
                    </m:r>
                    <m:r>
                      <a:rPr lang="tr-TR" smtClean="0">
                        <a:latin typeface="Cambria Math" panose="02040503050406030204" pitchFamily="18" charset="0"/>
                      </a:rPr>
                      <m:t> </m:t>
                    </m:r>
                    <m:r>
                      <a:rPr lang="tr-TR" smtClean="0">
                        <a:latin typeface="Cambria Math" panose="02040503050406030204" pitchFamily="18" charset="0"/>
                      </a:rPr>
                      <m:t>𝑛</m:t>
                    </m:r>
                    <m:r>
                      <a:rPr lang="tr-TR" smtClean="0">
                        <a:latin typeface="Cambria Math" panose="02040503050406030204" pitchFamily="18" charset="0"/>
                      </a:rPr>
                      <m:t> </m:t>
                    </m:r>
                    <m:r>
                      <a:rPr lang="tr-TR" smtClean="0">
                        <a:latin typeface="Cambria Math" panose="02040503050406030204" pitchFamily="18" charset="0"/>
                      </a:rPr>
                      <m:t>h𝑒𝑟h𝑎𝑛𝑔𝑖</m:t>
                    </m:r>
                    <m:r>
                      <a:rPr lang="tr-TR" smtClean="0">
                        <a:latin typeface="Cambria Math" panose="02040503050406030204" pitchFamily="18" charset="0"/>
                      </a:rPr>
                      <m:t> </m:t>
                    </m:r>
                    <m:r>
                      <a:rPr lang="tr-TR" smtClean="0">
                        <a:latin typeface="Cambria Math" panose="02040503050406030204" pitchFamily="18" charset="0"/>
                      </a:rPr>
                      <m:t>𝑖𝑘𝑖</m:t>
                    </m:r>
                    <m:r>
                      <a:rPr lang="tr-TR" smtClean="0">
                        <a:latin typeface="Cambria Math" panose="02040503050406030204" pitchFamily="18" charset="0"/>
                      </a:rPr>
                      <m:t> </m:t>
                    </m:r>
                    <m:r>
                      <a:rPr lang="tr-TR" smtClean="0">
                        <a:latin typeface="Cambria Math" panose="02040503050406030204" pitchFamily="18" charset="0"/>
                      </a:rPr>
                      <m:t>𝑡𝑎𝑚𝑠𝑎𝑦𝚤</m:t>
                    </m:r>
                  </m:oMath>
                </a14:m>
                <a:endParaRPr lang="tr-TR" dirty="0"/>
              </a:p>
              <a:p>
                <a:pPr marL="0" indent="0">
                  <a:lnSpc>
                    <a:spcPct val="150000"/>
                  </a:lnSpc>
                  <a:buNone/>
                </a:pPr>
                <a:endParaRPr lang="tr-TR" dirty="0"/>
              </a:p>
            </p:txBody>
          </p:sp>
        </mc:Choice>
        <mc:Fallback xmlns="">
          <p:sp>
            <p:nvSpPr>
              <p:cNvPr id="3" name="Content Placeholder 2">
                <a:extLst>
                  <a:ext uri="{FF2B5EF4-FFF2-40B4-BE49-F238E27FC236}">
                    <a16:creationId xmlns:a16="http://schemas.microsoft.com/office/drawing/2014/main" id="{B38F5FC0-C9B8-A542-A9A2-050F49BAF691}"/>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TR">
                    <a:noFill/>
                  </a:rPr>
                  <a:t> </a:t>
                </a:r>
              </a:p>
            </p:txBody>
          </p:sp>
        </mc:Fallback>
      </mc:AlternateContent>
    </p:spTree>
    <p:extLst>
      <p:ext uri="{BB962C8B-B14F-4D97-AF65-F5344CB8AC3E}">
        <p14:creationId xmlns:p14="http://schemas.microsoft.com/office/powerpoint/2010/main" val="4221108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Sözde Asal Sayılar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62500" lnSpcReduction="20000"/>
              </a:bodyPr>
              <a:lstStyle/>
              <a:p>
                <a:pPr marL="0" indent="0" algn="just">
                  <a:lnSpc>
                    <a:spcPct val="170000"/>
                  </a:lnSpc>
                  <a:buNone/>
                </a:pPr>
                <a:r>
                  <a:rPr lang="tr-TR" dirty="0"/>
                  <a:t>Rastgele seçilen sayılara genellikle bilgisayar simülasyonları için ihtiyaç duyulur. Rastgele seçilen sayıların özelliklerine sahip sayıları üretmek için farklı yöntemler geliştirilmiştir. Sistematik yöntemlerle üretilen sayılar tam anlamıyla rasgele olmadığından, sözde rasgele sayılar olarak adlandırılır. </a:t>
                </a:r>
              </a:p>
              <a:p>
                <a:pPr marL="0" indent="0" algn="just">
                  <a:lnSpc>
                    <a:spcPct val="170000"/>
                  </a:lnSpc>
                  <a:buNone/>
                </a:pPr>
                <a:r>
                  <a:rPr lang="tr-TR" dirty="0"/>
                  <a:t>Sahte rasgele sayılar üretmek için en yaygın kullanılan prosedür, lineer </a:t>
                </a:r>
                <a:r>
                  <a:rPr lang="tr-TR" dirty="0" err="1"/>
                  <a:t>kongruans</a:t>
                </a:r>
                <a:r>
                  <a:rPr lang="tr-TR" dirty="0"/>
                  <a:t> yöntemidir. </a:t>
                </a:r>
              </a:p>
              <a:p>
                <a:pPr marL="0" indent="0" algn="just">
                  <a:lnSpc>
                    <a:spcPct val="170000"/>
                  </a:lnSpc>
                  <a:buNone/>
                </a:pPr>
                <a:r>
                  <a:rPr lang="tr-TR" dirty="0"/>
                  <a:t>Dört tamsayı seçiyoruz: modül </a:t>
                </a:r>
                <a:r>
                  <a:rPr lang="tr-TR" b="1" dirty="0"/>
                  <a:t>m</a:t>
                </a:r>
                <a:r>
                  <a:rPr lang="tr-TR" dirty="0"/>
                  <a:t>, çarpan </a:t>
                </a:r>
                <a:r>
                  <a:rPr lang="tr-TR" b="1" dirty="0"/>
                  <a:t>a</a:t>
                </a:r>
                <a:r>
                  <a:rPr lang="tr-TR" dirty="0"/>
                  <a:t>, artış miktarı </a:t>
                </a:r>
                <a:r>
                  <a:rPr lang="tr-TR" b="1" dirty="0"/>
                  <a:t>c</a:t>
                </a:r>
                <a:r>
                  <a:rPr lang="tr-TR" dirty="0"/>
                  <a:t> ve tohum </a:t>
                </a:r>
                <a14:m>
                  <m:oMath xmlns:m="http://schemas.openxmlformats.org/officeDocument/2006/math">
                    <m:sSub>
                      <m:sSubPr>
                        <m:ctrlPr>
                          <a:rPr lang="tr-TR" b="1" i="1" smtClean="0">
                            <a:latin typeface="Cambria Math" panose="02040503050406030204" pitchFamily="18" charset="0"/>
                          </a:rPr>
                        </m:ctrlPr>
                      </m:sSubPr>
                      <m:e>
                        <m:r>
                          <a:rPr lang="tr-TR" b="1" i="1" smtClean="0">
                            <a:latin typeface="Cambria Math" panose="02040503050406030204" pitchFamily="18" charset="0"/>
                          </a:rPr>
                          <m:t>𝒙</m:t>
                        </m:r>
                      </m:e>
                      <m:sub>
                        <m:r>
                          <a:rPr lang="tr-TR" b="1" i="1" smtClean="0">
                            <a:latin typeface="Cambria Math" panose="02040503050406030204" pitchFamily="18" charset="0"/>
                          </a:rPr>
                          <m:t>𝟎</m:t>
                        </m:r>
                      </m:sub>
                    </m:sSub>
                  </m:oMath>
                </a14:m>
                <a:r>
                  <a:rPr lang="tr-TR" dirty="0"/>
                  <a:t>,</a:t>
                </a:r>
              </a:p>
              <a:p>
                <a:pPr marL="0" indent="0" algn="just">
                  <a:lnSpc>
                    <a:spcPct val="170000"/>
                  </a:lnSpc>
                  <a:buNone/>
                </a:pPr>
                <a:r>
                  <a:rPr lang="tr-TR" dirty="0"/>
                  <a:t>	Burada: </a:t>
                </a:r>
                <a14:m>
                  <m:oMath xmlns:m="http://schemas.openxmlformats.org/officeDocument/2006/math">
                    <m:r>
                      <a:rPr lang="tr-TR" b="0" i="1" smtClean="0">
                        <a:latin typeface="Cambria Math" panose="02040503050406030204" pitchFamily="18" charset="0"/>
                      </a:rPr>
                      <m:t>2≤</m:t>
                    </m:r>
                    <m:r>
                      <a:rPr lang="tr-TR" b="0" i="1" smtClean="0">
                        <a:latin typeface="Cambria Math" panose="02040503050406030204" pitchFamily="18" charset="0"/>
                      </a:rPr>
                      <m:t>𝑎</m:t>
                    </m:r>
                    <m:r>
                      <a:rPr lang="tr-TR" b="0" i="1" smtClean="0">
                        <a:latin typeface="Cambria Math" panose="02040503050406030204" pitchFamily="18" charset="0"/>
                      </a:rPr>
                      <m:t>&lt;</m:t>
                    </m:r>
                    <m:r>
                      <a:rPr lang="tr-TR" b="0" i="1" smtClean="0">
                        <a:latin typeface="Cambria Math" panose="02040503050406030204" pitchFamily="18" charset="0"/>
                      </a:rPr>
                      <m:t>𝑚</m:t>
                    </m:r>
                    <m:r>
                      <a:rPr lang="tr-TR" b="0" i="1" smtClean="0">
                        <a:latin typeface="Cambria Math" panose="02040503050406030204" pitchFamily="18" charset="0"/>
                      </a:rPr>
                      <m:t>, 0≤</m:t>
                    </m:r>
                    <m:r>
                      <a:rPr lang="tr-TR" b="0" i="1" smtClean="0">
                        <a:latin typeface="Cambria Math" panose="02040503050406030204" pitchFamily="18" charset="0"/>
                      </a:rPr>
                      <m:t>𝑐</m:t>
                    </m:r>
                    <m:r>
                      <a:rPr lang="tr-TR" b="0" i="1" smtClean="0">
                        <a:latin typeface="Cambria Math" panose="02040503050406030204" pitchFamily="18" charset="0"/>
                      </a:rPr>
                      <m:t>&lt;</m:t>
                    </m:r>
                    <m:r>
                      <a:rPr lang="tr-TR" b="0" i="1" smtClean="0">
                        <a:latin typeface="Cambria Math" panose="02040503050406030204" pitchFamily="18" charset="0"/>
                      </a:rPr>
                      <m:t>𝑚</m:t>
                    </m:r>
                    <m:r>
                      <a:rPr lang="tr-TR" b="0" i="1" smtClean="0">
                        <a:latin typeface="Cambria Math" panose="02040503050406030204" pitchFamily="18" charset="0"/>
                      </a:rPr>
                      <m:t>, 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0</m:t>
                        </m:r>
                      </m:sub>
                    </m:sSub>
                    <m:r>
                      <a:rPr lang="tr-TR" b="0" i="1" smtClean="0">
                        <a:latin typeface="Cambria Math" panose="02040503050406030204" pitchFamily="18" charset="0"/>
                      </a:rPr>
                      <m:t>&lt;</m:t>
                    </m:r>
                    <m:r>
                      <a:rPr lang="tr-TR" b="0" i="1" smtClean="0">
                        <a:latin typeface="Cambria Math" panose="02040503050406030204" pitchFamily="18" charset="0"/>
                      </a:rPr>
                      <m:t>𝑚</m:t>
                    </m:r>
                  </m:oMath>
                </a14:m>
                <a:r>
                  <a:rPr lang="tr-TR" dirty="0"/>
                  <a:t>. Özyinelemeli olarak tanımlanmış işlevi arka arkaya kullanarak, tüm n için </a:t>
                </a:r>
                <a14:m>
                  <m:oMath xmlns:m="http://schemas.openxmlformats.org/officeDocument/2006/math">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𝑛</m:t>
                        </m:r>
                      </m:sub>
                    </m:sSub>
                    <m:r>
                      <a:rPr lang="tr-TR" b="0" i="1" smtClean="0">
                        <a:latin typeface="Cambria Math" panose="02040503050406030204" pitchFamily="18" charset="0"/>
                      </a:rPr>
                      <m:t>&lt;</m:t>
                    </m:r>
                    <m:r>
                      <a:rPr lang="tr-TR" b="0" i="1" smtClean="0">
                        <a:latin typeface="Cambria Math" panose="02040503050406030204" pitchFamily="18" charset="0"/>
                      </a:rPr>
                      <m:t>𝑚</m:t>
                    </m:r>
                  </m:oMath>
                </a14:m>
                <a:r>
                  <a:rPr lang="tr-TR" dirty="0"/>
                  <a:t> olan bir </a:t>
                </a:r>
                <a14:m>
                  <m:oMath xmlns:m="http://schemas.openxmlformats.org/officeDocument/2006/math">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𝑛</m:t>
                        </m:r>
                      </m:sub>
                    </m:sSub>
                    <m:r>
                      <a:rPr lang="tr-TR" b="0" i="1" smtClean="0">
                        <a:latin typeface="Cambria Math" panose="02040503050406030204" pitchFamily="18" charset="0"/>
                      </a:rPr>
                      <m:t>}</m:t>
                    </m:r>
                  </m:oMath>
                </a14:m>
                <a:r>
                  <a:rPr lang="tr-TR" dirty="0"/>
                  <a:t> sözde rastgele sayı dizisi üretiriz. </a:t>
                </a:r>
              </a:p>
              <a:p>
                <a:pPr marL="0" indent="0" algn="just">
                  <a:lnSpc>
                    <a:spcPct val="170000"/>
                  </a:lnSpc>
                  <a:buNone/>
                </a:pPr>
                <a:r>
                  <a:rPr lang="tr-TR"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𝑛</m:t>
                        </m:r>
                        <m:r>
                          <a:rPr lang="tr-TR" b="0" i="1" smtClean="0">
                            <a:latin typeface="Cambria Math" panose="02040503050406030204" pitchFamily="18" charset="0"/>
                          </a:rPr>
                          <m:t>+1</m:t>
                        </m:r>
                      </m:sub>
                    </m:sSub>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𝑎</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𝑛</m:t>
                            </m:r>
                          </m:sub>
                        </m:sSub>
                        <m:r>
                          <a:rPr lang="tr-TR" b="0" i="1" smtClean="0">
                            <a:latin typeface="Cambria Math" panose="02040503050406030204" pitchFamily="18" charset="0"/>
                          </a:rPr>
                          <m:t>+</m:t>
                        </m:r>
                        <m:r>
                          <a:rPr lang="tr-TR" b="0" i="1" smtClean="0">
                            <a:latin typeface="Cambria Math" panose="02040503050406030204" pitchFamily="18" charset="0"/>
                          </a:rPr>
                          <m:t>𝑐</m:t>
                        </m:r>
                      </m:e>
                    </m:d>
                    <m:r>
                      <a:rPr lang="tr-TR" b="0" i="1" smtClean="0">
                        <a:latin typeface="Cambria Math" panose="02040503050406030204" pitchFamily="18" charset="0"/>
                      </a:rPr>
                      <m:t>𝑚𝑜𝑑𝑚</m:t>
                    </m:r>
                  </m:oMath>
                </a14:m>
                <a:endParaRPr lang="tr-TR" dirty="0"/>
              </a:p>
            </p:txBody>
          </p:sp>
        </mc:Choice>
        <mc:Fallback>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603" r="-483"/>
                </a:stretch>
              </a:blipFill>
            </p:spPr>
            <p:txBody>
              <a:bodyPr/>
              <a:lstStyle/>
              <a:p>
                <a:r>
                  <a:rPr lang="en-TR">
                    <a:noFill/>
                  </a:rPr>
                  <a:t> </a:t>
                </a:r>
              </a:p>
            </p:txBody>
          </p:sp>
        </mc:Fallback>
      </mc:AlternateContent>
    </p:spTree>
    <p:extLst>
      <p:ext uri="{BB962C8B-B14F-4D97-AF65-F5344CB8AC3E}">
        <p14:creationId xmlns:p14="http://schemas.microsoft.com/office/powerpoint/2010/main" val="1317636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Sözde Asal Sayılar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marL="0" indent="0" algn="just">
                  <a:lnSpc>
                    <a:spcPct val="170000"/>
                  </a:lnSpc>
                  <a:buNone/>
                </a:pPr>
                <a:r>
                  <a:rPr lang="tr-TR" sz="1800" dirty="0"/>
                  <a:t>Modülü m = 9, çarpan a = 7, artış c = 4 ve tohum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𝑥</m:t>
                        </m:r>
                      </m:e>
                      <m:sub>
                        <m:r>
                          <a:rPr lang="tr-TR" sz="1800" b="0" i="1" smtClean="0">
                            <a:latin typeface="Cambria Math" panose="02040503050406030204" pitchFamily="18" charset="0"/>
                          </a:rPr>
                          <m:t>0</m:t>
                        </m:r>
                      </m:sub>
                    </m:sSub>
                    <m:r>
                      <a:rPr lang="tr-TR" sz="1800" b="0" i="1" smtClean="0">
                        <a:latin typeface="Cambria Math" panose="02040503050406030204" pitchFamily="18" charset="0"/>
                      </a:rPr>
                      <m:t>=3</m:t>
                    </m:r>
                  </m:oMath>
                </a14:m>
                <a:r>
                  <a:rPr lang="tr-TR" sz="1800" dirty="0"/>
                  <a:t> olan doğrusal eşlenik yöntem tarafından üretilen sözde rasgele sayıların sırasını bulun. </a:t>
                </a:r>
              </a:p>
              <a:p>
                <a:pPr marL="0" indent="0" algn="just">
                  <a:lnSpc>
                    <a:spcPct val="170000"/>
                  </a:lnSpc>
                  <a:buNone/>
                </a:pPr>
                <a:r>
                  <a:rPr lang="tr-TR" sz="1800" dirty="0"/>
                  <a:t>Bu dizinin terimlerini,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𝑥</m:t>
                        </m:r>
                      </m:e>
                      <m:sub>
                        <m:r>
                          <a:rPr lang="tr-TR" sz="1800" b="0" i="1" smtClean="0">
                            <a:latin typeface="Cambria Math" panose="02040503050406030204" pitchFamily="18" charset="0"/>
                          </a:rPr>
                          <m:t>1</m:t>
                        </m:r>
                      </m:sub>
                    </m:sSub>
                  </m:oMath>
                </a14:m>
                <a:r>
                  <a:rPr lang="tr-TR" sz="1800" dirty="0"/>
                  <a:t>'i bulmak için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𝑥</m:t>
                        </m:r>
                      </m:e>
                      <m:sub>
                        <m:r>
                          <a:rPr lang="tr-TR" sz="1800" b="0" i="1" smtClean="0">
                            <a:latin typeface="Cambria Math" panose="02040503050406030204" pitchFamily="18" charset="0"/>
                          </a:rPr>
                          <m:t>0</m:t>
                        </m:r>
                      </m:sub>
                    </m:sSub>
                    <m:r>
                      <a:rPr lang="tr-TR" sz="1800" b="0" i="1" smtClean="0">
                        <a:latin typeface="Cambria Math" panose="02040503050406030204" pitchFamily="18" charset="0"/>
                      </a:rPr>
                      <m:t>=3</m:t>
                    </m:r>
                  </m:oMath>
                </a14:m>
                <a:r>
                  <a:rPr lang="tr-TR" sz="1800" dirty="0"/>
                  <a:t> tohumunu ekleyerek başlayarak, özyinelemeli olarak tanımlanan </a:t>
                </a:r>
              </a:p>
              <a:p>
                <a:pPr marL="0" indent="0" algn="just">
                  <a:lnSpc>
                    <a:spcPct val="170000"/>
                  </a:lnSpc>
                  <a:buNone/>
                </a:pPr>
                <a:r>
                  <a:rPr lang="tr-TR" sz="1800" dirty="0"/>
                  <a:t>	</a:t>
                </a:r>
                <a14:m>
                  <m:oMath xmlns:m="http://schemas.openxmlformats.org/officeDocument/2006/math">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𝑥</m:t>
                        </m:r>
                      </m:e>
                      <m:sub>
                        <m:r>
                          <a:rPr lang="tr-TR" sz="1800" b="0" i="1" smtClean="0">
                            <a:latin typeface="Cambria Math" panose="02040503050406030204" pitchFamily="18" charset="0"/>
                          </a:rPr>
                          <m:t>𝑛</m:t>
                        </m:r>
                        <m:r>
                          <a:rPr lang="tr-TR" sz="1800" b="0" i="1" smtClean="0">
                            <a:latin typeface="Cambria Math" panose="02040503050406030204" pitchFamily="18" charset="0"/>
                          </a:rPr>
                          <m:t>+1</m:t>
                        </m:r>
                      </m:sub>
                    </m:sSub>
                    <m:r>
                      <a:rPr lang="tr-TR" sz="1800" b="0" i="1" smtClean="0">
                        <a:latin typeface="Cambria Math" panose="02040503050406030204" pitchFamily="18" charset="0"/>
                      </a:rPr>
                      <m:t>=</m:t>
                    </m:r>
                    <m:d>
                      <m:dPr>
                        <m:ctrlPr>
                          <a:rPr lang="tr-TR" sz="1800" b="0" i="1" smtClean="0">
                            <a:latin typeface="Cambria Math" panose="02040503050406030204" pitchFamily="18" charset="0"/>
                          </a:rPr>
                        </m:ctrlPr>
                      </m:dPr>
                      <m:e>
                        <m:r>
                          <a:rPr lang="tr-TR" sz="1800" b="0" i="1" smtClean="0">
                            <a:latin typeface="Cambria Math" panose="02040503050406030204" pitchFamily="18" charset="0"/>
                          </a:rPr>
                          <m:t>7</m:t>
                        </m:r>
                        <m:sSub>
                          <m:sSubPr>
                            <m:ctrlPr>
                              <a:rPr lang="tr-TR" sz="1800" b="0" i="1" smtClean="0">
                                <a:latin typeface="Cambria Math" panose="02040503050406030204" pitchFamily="18" charset="0"/>
                              </a:rPr>
                            </m:ctrlPr>
                          </m:sSubPr>
                          <m:e>
                            <m:r>
                              <a:rPr lang="tr-TR" sz="1800" b="0" i="1" smtClean="0">
                                <a:latin typeface="Cambria Math" panose="02040503050406030204" pitchFamily="18" charset="0"/>
                              </a:rPr>
                              <m:t>𝑥</m:t>
                            </m:r>
                          </m:e>
                          <m:sub>
                            <m:r>
                              <a:rPr lang="tr-TR" sz="1800" b="0" i="1" smtClean="0">
                                <a:latin typeface="Cambria Math" panose="02040503050406030204" pitchFamily="18" charset="0"/>
                              </a:rPr>
                              <m:t>𝑛</m:t>
                            </m:r>
                          </m:sub>
                        </m:sSub>
                        <m:r>
                          <a:rPr lang="tr-TR" sz="1800" b="0" i="1" smtClean="0">
                            <a:latin typeface="Cambria Math" panose="02040503050406030204" pitchFamily="18" charset="0"/>
                          </a:rPr>
                          <m:t>+4</m:t>
                        </m:r>
                      </m:e>
                    </m:d>
                    <m:r>
                      <a:rPr lang="tr-TR" sz="1800" b="0" i="1" smtClean="0">
                        <a:latin typeface="Cambria Math" panose="02040503050406030204" pitchFamily="18" charset="0"/>
                      </a:rPr>
                      <m:t>𝑚𝑜𝑑</m:t>
                    </m:r>
                    <m:r>
                      <a:rPr lang="tr-TR" sz="1800" b="0" i="1" smtClean="0">
                        <a:latin typeface="Cambria Math" panose="02040503050406030204" pitchFamily="18" charset="0"/>
                      </a:rPr>
                      <m:t>(9)</m:t>
                    </m:r>
                  </m:oMath>
                </a14:m>
                <a:r>
                  <a:rPr lang="tr-TR" sz="1800" dirty="0"/>
                  <a:t> fonksiyonunu arka arkaya kullanarak hesaplıyoruz. </a:t>
                </a:r>
              </a:p>
            </p:txBody>
          </p:sp>
        </mc:Choice>
        <mc:Fallback>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603" r="-483"/>
                </a:stretch>
              </a:blipFill>
            </p:spPr>
            <p:txBody>
              <a:bodyPr/>
              <a:lstStyle/>
              <a:p>
                <a:r>
                  <a:rPr lang="en-TR">
                    <a:noFill/>
                  </a:rPr>
                  <a:t> </a:t>
                </a:r>
              </a:p>
            </p:txBody>
          </p:sp>
        </mc:Fallback>
      </mc:AlternateContent>
    </p:spTree>
    <p:extLst>
      <p:ext uri="{BB962C8B-B14F-4D97-AF65-F5344CB8AC3E}">
        <p14:creationId xmlns:p14="http://schemas.microsoft.com/office/powerpoint/2010/main" val="1416409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Sözde Asal Sayılar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marL="0" indent="0" algn="just">
                  <a:lnSpc>
                    <a:spcPct val="170000"/>
                  </a:lnSpc>
                  <a:buNone/>
                </a:pPr>
                <a:r>
                  <a:rPr lang="tr-TR" dirty="0"/>
                  <a:t>b pozitif bir tam sayı olsun. n, bileşik bir pozitif tam sayıysa ve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𝑛</m:t>
                        </m:r>
                        <m:r>
                          <a:rPr lang="tr-TR" b="0" i="1" smtClean="0">
                            <a:latin typeface="Cambria Math" panose="02040503050406030204" pitchFamily="18" charset="0"/>
                          </a:rPr>
                          <m:t>−1</m:t>
                        </m:r>
                      </m:sup>
                    </m:sSup>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𝑚𝑜𝑑𝑛</m:t>
                    </m:r>
                    <m:r>
                      <a:rPr lang="tr-TR" b="0" i="1" smtClean="0">
                        <a:latin typeface="Cambria Math" panose="02040503050406030204" pitchFamily="18" charset="0"/>
                        <a:ea typeface="Cambria Math" panose="02040503050406030204" pitchFamily="18" charset="0"/>
                      </a:rPr>
                      <m:t>)</m:t>
                    </m:r>
                  </m:oMath>
                </a14:m>
                <a:r>
                  <a:rPr lang="tr-TR" dirty="0"/>
                  <a:t> ise, o zaman n, b tabanında bir yalancı asal olarak adlandırılır.</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206" r="-1086"/>
                </a:stretch>
              </a:blipFill>
            </p:spPr>
            <p:txBody>
              <a:bodyPr/>
              <a:lstStyle/>
              <a:p>
                <a:r>
                  <a:rPr lang="en-TR">
                    <a:noFill/>
                  </a:rPr>
                  <a:t> </a:t>
                </a:r>
              </a:p>
            </p:txBody>
          </p:sp>
        </mc:Fallback>
      </mc:AlternateContent>
    </p:spTree>
    <p:extLst>
      <p:ext uri="{BB962C8B-B14F-4D97-AF65-F5344CB8AC3E}">
        <p14:creationId xmlns:p14="http://schemas.microsoft.com/office/powerpoint/2010/main" val="2127967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Sözde Asal Sayılar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47500" lnSpcReduction="20000"/>
              </a:bodyPr>
              <a:lstStyle/>
              <a:p>
                <a:pPr marL="0" indent="0" algn="just">
                  <a:lnSpc>
                    <a:spcPct val="170000"/>
                  </a:lnSpc>
                  <a:buNone/>
                </a:pPr>
                <a:r>
                  <a:rPr lang="tr-TR" dirty="0"/>
                  <a:t>gcd(b, n) = 1 olan tüm b pozitif tam sayıları için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𝑛</m:t>
                        </m:r>
                        <m:r>
                          <a:rPr lang="tr-TR" b="0" i="1" smtClean="0">
                            <a:latin typeface="Cambria Math" panose="02040503050406030204" pitchFamily="18" charset="0"/>
                          </a:rPr>
                          <m:t>−1</m:t>
                        </m:r>
                      </m:sup>
                    </m:sSup>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𝑚𝑜𝑑𝑛</m:t>
                    </m:r>
                    <m:r>
                      <a:rPr lang="tr-TR" b="0" i="1" smtClean="0">
                        <a:latin typeface="Cambria Math" panose="02040503050406030204" pitchFamily="18" charset="0"/>
                        <a:ea typeface="Cambria Math" panose="02040503050406030204" pitchFamily="18" charset="0"/>
                      </a:rPr>
                      <m:t>)</m:t>
                    </m:r>
                  </m:oMath>
                </a14:m>
                <a:r>
                  <a:rPr lang="tr-TR" dirty="0"/>
                  <a:t>  uyumunu sağlayan bileşik n tamsayısına </a:t>
                </a:r>
                <a:r>
                  <a:rPr lang="tr-TR" b="1" dirty="0" err="1"/>
                  <a:t>Carmichael</a:t>
                </a:r>
                <a:r>
                  <a:rPr lang="tr-TR" b="1" dirty="0"/>
                  <a:t> sayısı </a:t>
                </a:r>
                <a:r>
                  <a:rPr lang="tr-TR" dirty="0"/>
                  <a:t>denir. (Bu sayılar, yirminci yüzyılın başlarında onları inceleyen Robert </a:t>
                </a:r>
                <a:r>
                  <a:rPr lang="tr-TR" dirty="0" err="1"/>
                  <a:t>Carmichael'ın</a:t>
                </a:r>
                <a:r>
                  <a:rPr lang="tr-TR" dirty="0"/>
                  <a:t> adını almıştır.)</a:t>
                </a:r>
              </a:p>
              <a:p>
                <a:pPr algn="just">
                  <a:lnSpc>
                    <a:spcPct val="170000"/>
                  </a:lnSpc>
                </a:pPr>
                <a:r>
                  <a:rPr lang="tr-TR" dirty="0"/>
                  <a:t>561 tam sayısı bir </a:t>
                </a:r>
                <a:r>
                  <a:rPr lang="tr-TR" dirty="0" err="1"/>
                  <a:t>Carmichael</a:t>
                </a:r>
                <a:r>
                  <a:rPr lang="tr-TR" dirty="0"/>
                  <a:t> sayısıdır. Bunu görmek için önce 561'in bileşik olduğuna dikkat edin çünkü 561 = 3 · 11 · 17. Sonra, eğer </a:t>
                </a:r>
                <a:r>
                  <a:rPr lang="tr-TR" dirty="0" err="1"/>
                  <a:t>gcd</a:t>
                </a:r>
                <a:r>
                  <a:rPr lang="tr-TR" dirty="0"/>
                  <a:t>(b, 561) = 1 ise, o zaman </a:t>
                </a:r>
                <a:r>
                  <a:rPr lang="tr-TR" dirty="0" err="1"/>
                  <a:t>gcd</a:t>
                </a:r>
                <a:r>
                  <a:rPr lang="tr-TR" dirty="0"/>
                  <a:t>(b, 3) = </a:t>
                </a:r>
                <a:r>
                  <a:rPr lang="tr-TR" dirty="0" err="1"/>
                  <a:t>gcd</a:t>
                </a:r>
                <a:r>
                  <a:rPr lang="tr-TR" dirty="0"/>
                  <a:t>(b, 11) = </a:t>
                </a:r>
                <a:r>
                  <a:rPr lang="tr-TR" dirty="0" err="1"/>
                  <a:t>gcd</a:t>
                </a:r>
                <a:r>
                  <a:rPr lang="tr-TR" dirty="0"/>
                  <a:t>(b, 17) = 1 olduğuna dikkat edin. </a:t>
                </a:r>
              </a:p>
              <a:p>
                <a:pPr algn="just">
                  <a:lnSpc>
                    <a:spcPct val="170000"/>
                  </a:lnSpc>
                </a:pPr>
                <a:r>
                  <a:rPr lang="tr-TR" dirty="0" err="1"/>
                  <a:t>Fermat'ın</a:t>
                </a:r>
                <a:r>
                  <a:rPr lang="tr-TR" dirty="0"/>
                  <a:t> küçük teoremini kullanarak şunu buluruz:  </a:t>
                </a:r>
              </a:p>
              <a:p>
                <a:pPr lvl="1" algn="just">
                  <a:lnSpc>
                    <a:spcPct val="170000"/>
                  </a:lnSpc>
                </a:pP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≡1</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𝑚𝑜𝑑</m:t>
                        </m:r>
                        <m:r>
                          <a:rPr lang="tr-TR" b="0" i="1" smtClean="0">
                            <a:latin typeface="Cambria Math" panose="02040503050406030204" pitchFamily="18" charset="0"/>
                            <a:ea typeface="Cambria Math" panose="02040503050406030204" pitchFamily="18" charset="0"/>
                          </a:rPr>
                          <m:t>3</m:t>
                        </m:r>
                      </m:e>
                    </m:d>
                    <m:r>
                      <a:rPr lang="tr-TR" b="0" i="1" smtClean="0">
                        <a:latin typeface="Cambria Math" panose="02040503050406030204" pitchFamily="18" charset="0"/>
                        <a:ea typeface="Cambria Math" panose="02040503050406030204" pitchFamily="18" charset="0"/>
                      </a:rPr>
                      <m:t>, </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𝑏</m:t>
                        </m:r>
                      </m:e>
                      <m:sup>
                        <m:r>
                          <a:rPr lang="tr-TR" b="0" i="1" smtClean="0">
                            <a:latin typeface="Cambria Math" panose="02040503050406030204" pitchFamily="18" charset="0"/>
                            <a:ea typeface="Cambria Math" panose="02040503050406030204" pitchFamily="18" charset="0"/>
                          </a:rPr>
                          <m:t>10</m:t>
                        </m:r>
                      </m:sup>
                    </m:sSup>
                    <m:r>
                      <a:rPr lang="tr-TR" b="0" i="1" smtClean="0">
                        <a:latin typeface="Cambria Math" panose="02040503050406030204" pitchFamily="18" charset="0"/>
                        <a:ea typeface="Cambria Math" panose="02040503050406030204" pitchFamily="18" charset="0"/>
                      </a:rPr>
                      <m:t>≡1</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𝑚𝑜𝑑</m:t>
                        </m:r>
                        <m:r>
                          <a:rPr lang="tr-TR" b="0" i="1" smtClean="0">
                            <a:latin typeface="Cambria Math" panose="02040503050406030204" pitchFamily="18" charset="0"/>
                            <a:ea typeface="Cambria Math" panose="02040503050406030204" pitchFamily="18" charset="0"/>
                          </a:rPr>
                          <m:t>11</m:t>
                        </m:r>
                      </m:e>
                    </m:d>
                    <m:r>
                      <a:rPr lang="tr-TR" b="0" i="1" smtClean="0">
                        <a:latin typeface="Cambria Math" panose="02040503050406030204" pitchFamily="18" charset="0"/>
                        <a:ea typeface="Cambria Math" panose="02040503050406030204" pitchFamily="18" charset="0"/>
                      </a:rPr>
                      <m:t>, </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𝑏</m:t>
                        </m:r>
                      </m:e>
                      <m:sup>
                        <m:r>
                          <a:rPr lang="tr-TR" b="0" i="1" smtClean="0">
                            <a:latin typeface="Cambria Math" panose="02040503050406030204" pitchFamily="18" charset="0"/>
                            <a:ea typeface="Cambria Math" panose="02040503050406030204" pitchFamily="18" charset="0"/>
                          </a:rPr>
                          <m:t>16</m:t>
                        </m:r>
                      </m:sup>
                    </m:sSup>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𝑚𝑜𝑑</m:t>
                    </m:r>
                    <m:r>
                      <a:rPr lang="tr-TR" b="0" i="1" smtClean="0">
                        <a:latin typeface="Cambria Math" panose="02040503050406030204" pitchFamily="18" charset="0"/>
                        <a:ea typeface="Cambria Math" panose="02040503050406030204" pitchFamily="18" charset="0"/>
                      </a:rPr>
                      <m:t>17)</m:t>
                    </m:r>
                  </m:oMath>
                </a14:m>
                <a:r>
                  <a:rPr lang="tr-TR" dirty="0"/>
                  <a:t>. </a:t>
                </a:r>
              </a:p>
              <a:p>
                <a:pPr algn="just">
                  <a:lnSpc>
                    <a:spcPct val="170000"/>
                  </a:lnSpc>
                </a:pPr>
                <a:r>
                  <a:rPr lang="tr-TR" dirty="0"/>
                  <a:t>Böylece: </a:t>
                </a:r>
              </a:p>
              <a:p>
                <a:pPr lvl="1" algn="just">
                  <a:lnSpc>
                    <a:spcPct val="170000"/>
                  </a:lnSpc>
                </a:pP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560</m:t>
                        </m:r>
                      </m:sup>
                    </m:sSup>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2</m:t>
                                </m:r>
                              </m:sup>
                            </m:sSup>
                          </m:e>
                        </m:d>
                      </m:e>
                      <m:sup>
                        <m:r>
                          <a:rPr lang="tr-TR" b="0" i="1" smtClean="0">
                            <a:latin typeface="Cambria Math" panose="02040503050406030204" pitchFamily="18" charset="0"/>
                          </a:rPr>
                          <m:t>280</m:t>
                        </m:r>
                      </m:sup>
                    </m:sSup>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𝑚𝑜𝑑</m:t>
                    </m:r>
                    <m:r>
                      <a:rPr lang="tr-TR" b="0" i="1" smtClean="0">
                        <a:latin typeface="Cambria Math" panose="02040503050406030204" pitchFamily="18" charset="0"/>
                        <a:ea typeface="Cambria Math" panose="02040503050406030204" pitchFamily="18" charset="0"/>
                      </a:rPr>
                      <m:t>3)</m:t>
                    </m:r>
                  </m:oMath>
                </a14:m>
                <a:endParaRPr lang="tr-TR" dirty="0"/>
              </a:p>
              <a:p>
                <a:pPr lvl="1" algn="just">
                  <a:lnSpc>
                    <a:spcPct val="170000"/>
                  </a:lnSpc>
                </a:pP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560</m:t>
                        </m:r>
                      </m:sup>
                    </m:sSup>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10</m:t>
                                </m:r>
                              </m:sup>
                            </m:sSup>
                          </m:e>
                        </m:d>
                      </m:e>
                      <m:sup>
                        <m:r>
                          <a:rPr lang="tr-TR" b="0" i="1" smtClean="0">
                            <a:latin typeface="Cambria Math" panose="02040503050406030204" pitchFamily="18" charset="0"/>
                          </a:rPr>
                          <m:t>56</m:t>
                        </m:r>
                      </m:sup>
                    </m:sSup>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𝑚𝑜𝑑</m:t>
                    </m:r>
                    <m:r>
                      <a:rPr lang="tr-TR" b="0" i="1" smtClean="0">
                        <a:latin typeface="Cambria Math" panose="02040503050406030204" pitchFamily="18" charset="0"/>
                        <a:ea typeface="Cambria Math" panose="02040503050406030204" pitchFamily="18" charset="0"/>
                      </a:rPr>
                      <m:t>11)</m:t>
                    </m:r>
                  </m:oMath>
                </a14:m>
                <a:endParaRPr lang="tr-TR" dirty="0"/>
              </a:p>
              <a:p>
                <a:pPr lvl="1" algn="just">
                  <a:lnSpc>
                    <a:spcPct val="170000"/>
                  </a:lnSpc>
                </a:pP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560</m:t>
                        </m:r>
                      </m:sup>
                    </m:sSup>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16</m:t>
                                </m:r>
                              </m:sup>
                            </m:sSup>
                          </m:e>
                        </m:d>
                      </m:e>
                      <m:sup>
                        <m:r>
                          <a:rPr lang="tr-TR" b="0" i="1" smtClean="0">
                            <a:latin typeface="Cambria Math" panose="02040503050406030204" pitchFamily="18" charset="0"/>
                          </a:rPr>
                          <m:t>35</m:t>
                        </m:r>
                      </m:sup>
                    </m:sSup>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𝑚𝑜𝑑</m:t>
                    </m:r>
                    <m:r>
                      <a:rPr lang="tr-TR" b="0" i="1" smtClean="0">
                        <a:latin typeface="Cambria Math" panose="02040503050406030204" pitchFamily="18" charset="0"/>
                        <a:ea typeface="Cambria Math" panose="02040503050406030204" pitchFamily="18" charset="0"/>
                      </a:rPr>
                      <m:t>17)</m:t>
                    </m:r>
                  </m:oMath>
                </a14:m>
                <a:endParaRPr lang="tr-TR" dirty="0"/>
              </a:p>
              <a:p>
                <a:pPr algn="just">
                  <a:lnSpc>
                    <a:spcPct val="170000"/>
                  </a:lnSpc>
                </a:pPr>
                <a:r>
                  <a:rPr lang="tr-TR" dirty="0"/>
                  <a:t> Buna göre, </a:t>
                </a:r>
                <a:r>
                  <a:rPr lang="tr-TR" dirty="0" err="1"/>
                  <a:t>gcd</a:t>
                </a:r>
                <a:r>
                  <a:rPr lang="tr-TR" dirty="0"/>
                  <a:t>(b, 561) = 1 olan tüm b pozitif tam sayıları için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𝑏</m:t>
                        </m:r>
                      </m:e>
                      <m:sup>
                        <m:r>
                          <a:rPr lang="tr-TR" b="0" i="1" smtClean="0">
                            <a:latin typeface="Cambria Math" panose="02040503050406030204" pitchFamily="18" charset="0"/>
                          </a:rPr>
                          <m:t>560</m:t>
                        </m:r>
                      </m:sup>
                    </m:sSup>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𝑚𝑜𝑑</m:t>
                    </m:r>
                    <m:r>
                      <a:rPr lang="tr-TR" b="0" i="1" smtClean="0">
                        <a:latin typeface="Cambria Math" panose="02040503050406030204" pitchFamily="18" charset="0"/>
                        <a:ea typeface="Cambria Math" panose="02040503050406030204" pitchFamily="18" charset="0"/>
                      </a:rPr>
                      <m:t>561)</m:t>
                    </m:r>
                  </m:oMath>
                </a14:m>
                <a:r>
                  <a:rPr lang="tr-TR" dirty="0"/>
                  <a:t> olur. Dolayısıyla 561 bir </a:t>
                </a:r>
                <a:r>
                  <a:rPr lang="tr-TR" dirty="0" err="1"/>
                  <a:t>Carmichael</a:t>
                </a:r>
                <a:r>
                  <a:rPr lang="tr-TR" dirty="0"/>
                  <a:t> sayısıdır.</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241"/>
                </a:stretch>
              </a:blipFill>
            </p:spPr>
            <p:txBody>
              <a:bodyPr/>
              <a:lstStyle/>
              <a:p>
                <a:r>
                  <a:rPr lang="en-TR">
                    <a:noFill/>
                  </a:rPr>
                  <a:t> </a:t>
                </a:r>
              </a:p>
            </p:txBody>
          </p:sp>
        </mc:Fallback>
      </mc:AlternateContent>
    </p:spTree>
    <p:extLst>
      <p:ext uri="{BB962C8B-B14F-4D97-AF65-F5344CB8AC3E}">
        <p14:creationId xmlns:p14="http://schemas.microsoft.com/office/powerpoint/2010/main" val="3537870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E801-0E40-0842-B05D-8200D750EE19}"/>
              </a:ext>
            </a:extLst>
          </p:cNvPr>
          <p:cNvSpPr>
            <a:spLocks noGrp="1"/>
          </p:cNvSpPr>
          <p:nvPr>
            <p:ph type="title"/>
          </p:nvPr>
        </p:nvSpPr>
        <p:spPr/>
        <p:txBody>
          <a:bodyPr/>
          <a:lstStyle/>
          <a:p>
            <a:r>
              <a:rPr lang="tr-TR" dirty="0">
                <a:solidFill>
                  <a:srgbClr val="00B0F0"/>
                </a:solidFill>
              </a:rPr>
              <a:t>Öklid (</a:t>
            </a:r>
            <a:r>
              <a:rPr lang="tr-TR" dirty="0" err="1">
                <a:solidFill>
                  <a:srgbClr val="00B0F0"/>
                </a:solidFill>
              </a:rPr>
              <a:t>Euclidean</a:t>
            </a:r>
            <a:r>
              <a:rPr lang="tr-TR" dirty="0">
                <a:solidFill>
                  <a:srgbClr val="00B0F0"/>
                </a:solidFill>
              </a:rPr>
              <a:t>) Algoritması</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8F5FC0-C9B8-A542-A9A2-050F49BAF691}"/>
                  </a:ext>
                </a:extLst>
              </p:cNvPr>
              <p:cNvSpPr>
                <a:spLocks noGrp="1"/>
              </p:cNvSpPr>
              <p:nvPr>
                <p:ph idx="1"/>
              </p:nvPr>
            </p:nvSpPr>
            <p:spPr/>
            <p:txBody>
              <a:bodyPr>
                <a:normAutofit fontScale="62500" lnSpcReduction="20000"/>
              </a:bodyPr>
              <a:lstStyle/>
              <a:p>
                <a:pPr>
                  <a:lnSpc>
                    <a:spcPct val="160000"/>
                  </a:lnSpc>
                </a:pPr>
                <a:r>
                  <a:rPr lang="tr-TR" dirty="0"/>
                  <a:t>Sayı teorisinin temel tekniklerinden biridir</a:t>
                </a:r>
              </a:p>
              <a:p>
                <a:pPr>
                  <a:lnSpc>
                    <a:spcPct val="160000"/>
                  </a:lnSpc>
                </a:pPr>
                <a:r>
                  <a:rPr lang="tr-TR" dirty="0"/>
                  <a:t>İki pozitif tamsayının en büyük ortak bölenini bulan bir algoritmadır.</a:t>
                </a:r>
              </a:p>
              <a:p>
                <a:pPr>
                  <a:lnSpc>
                    <a:spcPct val="160000"/>
                  </a:lnSpc>
                </a:pPr>
                <a:r>
                  <a:rPr lang="tr-TR" b="1" dirty="0"/>
                  <a:t>Aralarında Asal:</a:t>
                </a:r>
                <a:r>
                  <a:rPr lang="tr-TR" dirty="0"/>
                  <a:t> iki tamsayının tek ortak böleni 1 ise bu iki sayı aralarında asaldır.</a:t>
                </a:r>
              </a:p>
              <a:p>
                <a:pPr>
                  <a:lnSpc>
                    <a:spcPct val="160000"/>
                  </a:lnSpc>
                </a:pPr>
                <a:r>
                  <a:rPr lang="tr-TR" dirty="0"/>
                  <a:t>GCD(</a:t>
                </a:r>
                <a:r>
                  <a:rPr lang="tr-TR" dirty="0" err="1"/>
                  <a:t>a,b</a:t>
                </a:r>
                <a:r>
                  <a:rPr lang="tr-TR" dirty="0"/>
                  <a:t>) : </a:t>
                </a:r>
                <a:r>
                  <a:rPr lang="tr-TR" dirty="0" err="1"/>
                  <a:t>Greatest</a:t>
                </a:r>
                <a:r>
                  <a:rPr lang="tr-TR" dirty="0"/>
                  <a:t> </a:t>
                </a:r>
                <a:r>
                  <a:rPr lang="tr-TR" dirty="0" err="1"/>
                  <a:t>Common</a:t>
                </a:r>
                <a:r>
                  <a:rPr lang="tr-TR" dirty="0"/>
                  <a:t> </a:t>
                </a:r>
                <a:r>
                  <a:rPr lang="tr-TR" dirty="0" err="1"/>
                  <a:t>Divisor</a:t>
                </a:r>
                <a:r>
                  <a:rPr lang="tr-TR" dirty="0"/>
                  <a:t> (Ortak Bölenlerin En Büyüğü)</a:t>
                </a:r>
              </a:p>
              <a:p>
                <a:pPr lvl="1">
                  <a:lnSpc>
                    <a:spcPct val="160000"/>
                  </a:lnSpc>
                </a:pPr>
                <a14:m>
                  <m:oMath xmlns:m="http://schemas.openxmlformats.org/officeDocument/2006/math">
                    <m:r>
                      <a:rPr lang="tr-TR" smtClean="0">
                        <a:latin typeface="Cambria Math" panose="02040503050406030204" pitchFamily="18" charset="0"/>
                      </a:rPr>
                      <m:t>𝑐</m:t>
                    </m:r>
                    <m:r>
                      <a:rPr lang="tr-TR" smtClean="0">
                        <a:latin typeface="Cambria Math" panose="02040503050406030204" pitchFamily="18" charset="0"/>
                      </a:rPr>
                      <m:t>, </m:t>
                    </m:r>
                    <m:r>
                      <a:rPr lang="tr-TR" smtClean="0">
                        <a:latin typeface="Cambria Math" panose="02040503050406030204" pitchFamily="18" charset="0"/>
                      </a:rPr>
                      <m:t>𝑎</m:t>
                    </m:r>
                    <m:r>
                      <a:rPr lang="tr-TR" smtClean="0">
                        <a:latin typeface="Cambria Math" panose="02040503050406030204" pitchFamily="18" charset="0"/>
                      </a:rPr>
                      <m:t> </m:t>
                    </m:r>
                    <m:r>
                      <a:rPr lang="tr-TR" smtClean="0">
                        <a:latin typeface="Cambria Math" panose="02040503050406030204" pitchFamily="18" charset="0"/>
                      </a:rPr>
                      <m:t>𝑣𝑒</m:t>
                    </m:r>
                    <m:r>
                      <a:rPr lang="tr-TR" smtClean="0">
                        <a:latin typeface="Cambria Math" panose="02040503050406030204" pitchFamily="18" charset="0"/>
                      </a:rPr>
                      <m:t> </m:t>
                    </m:r>
                    <m:r>
                      <a:rPr lang="tr-TR" smtClean="0">
                        <a:latin typeface="Cambria Math" panose="02040503050406030204" pitchFamily="18" charset="0"/>
                      </a:rPr>
                      <m:t>𝑏</m:t>
                    </m:r>
                    <m:r>
                      <a:rPr lang="tr-TR" smtClean="0">
                        <a:latin typeface="Cambria Math" panose="02040503050406030204" pitchFamily="18" charset="0"/>
                      </a:rPr>
                      <m:t> </m:t>
                    </m:r>
                    <m:r>
                      <a:rPr lang="tr-TR" smtClean="0">
                        <a:latin typeface="Cambria Math" panose="02040503050406030204" pitchFamily="18" charset="0"/>
                      </a:rPr>
                      <m:t>𝑠𝑎𝑦𝚤𝑙𝑎𝑟𝚤𝑛𝚤𝑛</m:t>
                    </m:r>
                    <m:r>
                      <a:rPr lang="tr-TR" smtClean="0">
                        <a:latin typeface="Cambria Math" panose="02040503050406030204" pitchFamily="18" charset="0"/>
                      </a:rPr>
                      <m:t> </m:t>
                    </m:r>
                    <m:r>
                      <a:rPr lang="tr-TR" smtClean="0">
                        <a:latin typeface="Cambria Math" panose="02040503050406030204" pitchFamily="18" charset="0"/>
                      </a:rPr>
                      <m:t>𝑏𝑖𝑟</m:t>
                    </m:r>
                    <m:r>
                      <a:rPr lang="tr-TR" smtClean="0">
                        <a:latin typeface="Cambria Math" panose="02040503050406030204" pitchFamily="18" charset="0"/>
                      </a:rPr>
                      <m:t> </m:t>
                    </m:r>
                    <m:r>
                      <a:rPr lang="tr-TR" smtClean="0">
                        <a:latin typeface="Cambria Math" panose="02040503050406030204" pitchFamily="18" charset="0"/>
                      </a:rPr>
                      <m:t>𝑏</m:t>
                    </m:r>
                    <m:r>
                      <a:rPr lang="tr-TR" smtClean="0">
                        <a:latin typeface="Cambria Math" panose="02040503050406030204" pitchFamily="18" charset="0"/>
                      </a:rPr>
                      <m:t>ö</m:t>
                    </m:r>
                    <m:r>
                      <a:rPr lang="tr-TR" smtClean="0">
                        <a:latin typeface="Cambria Math" panose="02040503050406030204" pitchFamily="18" charset="0"/>
                      </a:rPr>
                      <m:t>𝑙𝑒𝑛𝑖</m:t>
                    </m:r>
                  </m:oMath>
                </a14:m>
                <a:endParaRPr lang="tr-TR" b="0" dirty="0"/>
              </a:p>
              <a:p>
                <a:pPr lvl="1">
                  <a:lnSpc>
                    <a:spcPct val="160000"/>
                  </a:lnSpc>
                </a:pPr>
                <a14:m>
                  <m:oMath xmlns:m="http://schemas.openxmlformats.org/officeDocument/2006/math">
                    <m:r>
                      <a:rPr lang="tr-TR" smtClean="0">
                        <a:latin typeface="Cambria Math" panose="02040503050406030204" pitchFamily="18" charset="0"/>
                      </a:rPr>
                      <m:t>𝑎</m:t>
                    </m:r>
                    <m:r>
                      <a:rPr lang="tr-TR" smtClean="0">
                        <a:latin typeface="Cambria Math" panose="02040503050406030204" pitchFamily="18" charset="0"/>
                      </a:rPr>
                      <m:t> </m:t>
                    </m:r>
                    <m:r>
                      <a:rPr lang="tr-TR" smtClean="0">
                        <a:latin typeface="Cambria Math" panose="02040503050406030204" pitchFamily="18" charset="0"/>
                      </a:rPr>
                      <m:t>𝑣𝑒</m:t>
                    </m:r>
                    <m:r>
                      <a:rPr lang="tr-TR" smtClean="0">
                        <a:latin typeface="Cambria Math" panose="02040503050406030204" pitchFamily="18" charset="0"/>
                      </a:rPr>
                      <m:t> </m:t>
                    </m:r>
                    <m:r>
                      <a:rPr lang="tr-TR" smtClean="0">
                        <a:latin typeface="Cambria Math" panose="02040503050406030204" pitchFamily="18" charset="0"/>
                      </a:rPr>
                      <m:t>𝑏</m:t>
                    </m:r>
                    <m:r>
                      <a:rPr lang="tr-TR" smtClean="0">
                        <a:latin typeface="Cambria Math" panose="02040503050406030204" pitchFamily="18" charset="0"/>
                      </a:rPr>
                      <m:t> </m:t>
                    </m:r>
                    <m:r>
                      <a:rPr lang="tr-TR" smtClean="0">
                        <a:latin typeface="Cambria Math" panose="02040503050406030204" pitchFamily="18" charset="0"/>
                      </a:rPr>
                      <m:t>𝑡𝑎𝑚𝑠𝑎𝑦𝚤𝑙𝑎𝑟𝚤𝑛𝚤𝑛</m:t>
                    </m:r>
                    <m:r>
                      <a:rPr lang="tr-TR" smtClean="0">
                        <a:latin typeface="Cambria Math" panose="02040503050406030204" pitchFamily="18" charset="0"/>
                      </a:rPr>
                      <m:t> </m:t>
                    </m:r>
                    <m:r>
                      <a:rPr lang="tr-TR" smtClean="0">
                        <a:latin typeface="Cambria Math" panose="02040503050406030204" pitchFamily="18" charset="0"/>
                      </a:rPr>
                      <m:t>𝑏</m:t>
                    </m:r>
                    <m:r>
                      <a:rPr lang="tr-TR" smtClean="0">
                        <a:latin typeface="Cambria Math" panose="02040503050406030204" pitchFamily="18" charset="0"/>
                      </a:rPr>
                      <m:t>ü</m:t>
                    </m:r>
                    <m:r>
                      <a:rPr lang="tr-TR" smtClean="0">
                        <a:latin typeface="Cambria Math" panose="02040503050406030204" pitchFamily="18" charset="0"/>
                      </a:rPr>
                      <m:t>𝑡</m:t>
                    </m:r>
                    <m:r>
                      <a:rPr lang="tr-TR" smtClean="0">
                        <a:latin typeface="Cambria Math" panose="02040503050406030204" pitchFamily="18" charset="0"/>
                      </a:rPr>
                      <m:t>ü</m:t>
                    </m:r>
                    <m:r>
                      <a:rPr lang="tr-TR" smtClean="0">
                        <a:latin typeface="Cambria Math" panose="02040503050406030204" pitchFamily="18" charset="0"/>
                      </a:rPr>
                      <m:t>𝑛</m:t>
                    </m:r>
                    <m:r>
                      <a:rPr lang="tr-TR" smtClean="0">
                        <a:latin typeface="Cambria Math" panose="02040503050406030204" pitchFamily="18" charset="0"/>
                      </a:rPr>
                      <m:t> </m:t>
                    </m:r>
                    <m:r>
                      <a:rPr lang="tr-TR" smtClean="0">
                        <a:latin typeface="Cambria Math" panose="02040503050406030204" pitchFamily="18" charset="0"/>
                      </a:rPr>
                      <m:t>𝑏</m:t>
                    </m:r>
                    <m:r>
                      <a:rPr lang="tr-TR" smtClean="0">
                        <a:latin typeface="Cambria Math" panose="02040503050406030204" pitchFamily="18" charset="0"/>
                      </a:rPr>
                      <m:t>ö</m:t>
                    </m:r>
                    <m:r>
                      <a:rPr lang="tr-TR" smtClean="0">
                        <a:latin typeface="Cambria Math" panose="02040503050406030204" pitchFamily="18" charset="0"/>
                      </a:rPr>
                      <m:t>𝑙𝑒𝑛𝑙𝑒𝑟𝑖</m:t>
                    </m:r>
                    <m:r>
                      <a:rPr lang="tr-TR" smtClean="0">
                        <a:latin typeface="Cambria Math" panose="02040503050406030204" pitchFamily="18" charset="0"/>
                      </a:rPr>
                      <m:t> </m:t>
                    </m:r>
                    <m:r>
                      <a:rPr lang="tr-TR" smtClean="0">
                        <a:latin typeface="Cambria Math" panose="02040503050406030204" pitchFamily="18" charset="0"/>
                      </a:rPr>
                      <m:t>𝑐</m:t>
                    </m:r>
                    <m:r>
                      <a:rPr lang="tr-TR" smtClean="0">
                        <a:latin typeface="Cambria Math" panose="02040503050406030204" pitchFamily="18" charset="0"/>
                      </a:rPr>
                      <m:t> </m:t>
                    </m:r>
                    <m:r>
                      <a:rPr lang="tr-TR" smtClean="0">
                        <a:latin typeface="Cambria Math" panose="02040503050406030204" pitchFamily="18" charset="0"/>
                      </a:rPr>
                      <m:t>𝑡𝑎𝑚𝑠𝑎𝑦𝚤𝑠𝚤𝑛𝚤𝑛</m:t>
                    </m:r>
                    <m:r>
                      <a:rPr lang="tr-TR" smtClean="0">
                        <a:latin typeface="Cambria Math" panose="02040503050406030204" pitchFamily="18" charset="0"/>
                      </a:rPr>
                      <m:t> </m:t>
                    </m:r>
                    <m:r>
                      <a:rPr lang="tr-TR" smtClean="0">
                        <a:latin typeface="Cambria Math" panose="02040503050406030204" pitchFamily="18" charset="0"/>
                      </a:rPr>
                      <m:t>𝑑𝑎</m:t>
                    </m:r>
                    <m:r>
                      <a:rPr lang="tr-TR" smtClean="0">
                        <a:latin typeface="Cambria Math" panose="02040503050406030204" pitchFamily="18" charset="0"/>
                      </a:rPr>
                      <m:t> </m:t>
                    </m:r>
                    <m:r>
                      <a:rPr lang="tr-TR" smtClean="0">
                        <a:latin typeface="Cambria Math" panose="02040503050406030204" pitchFamily="18" charset="0"/>
                      </a:rPr>
                      <m:t>𝑏</m:t>
                    </m:r>
                    <m:r>
                      <a:rPr lang="tr-TR" smtClean="0">
                        <a:latin typeface="Cambria Math" panose="02040503050406030204" pitchFamily="18" charset="0"/>
                      </a:rPr>
                      <m:t>ö</m:t>
                    </m:r>
                    <m:r>
                      <a:rPr lang="tr-TR" smtClean="0">
                        <a:latin typeface="Cambria Math" panose="02040503050406030204" pitchFamily="18" charset="0"/>
                      </a:rPr>
                      <m:t>𝑙𝑒𝑛𝑖𝑑𝑖𝑟</m:t>
                    </m:r>
                  </m:oMath>
                </a14:m>
                <a:endParaRPr lang="tr-TR" b="0" dirty="0"/>
              </a:p>
              <a:p>
                <a:pPr lvl="1">
                  <a:lnSpc>
                    <a:spcPct val="160000"/>
                  </a:lnSpc>
                </a:pPr>
                <a14:m>
                  <m:oMath xmlns:m="http://schemas.openxmlformats.org/officeDocument/2006/math">
                    <m:func>
                      <m:funcPr>
                        <m:ctrlPr>
                          <a:rPr lang="tr-TR" i="1" smtClean="0">
                            <a:latin typeface="Cambria Math" panose="02040503050406030204" pitchFamily="18" charset="0"/>
                          </a:rPr>
                        </m:ctrlPr>
                      </m:funcPr>
                      <m:fName>
                        <m:r>
                          <m:rPr>
                            <m:sty m:val="p"/>
                          </m:rPr>
                          <a:rPr lang="tr-TR" smtClean="0">
                            <a:latin typeface="Cambria Math" panose="02040503050406030204" pitchFamily="18" charset="0"/>
                          </a:rPr>
                          <m:t>gcd</m:t>
                        </m:r>
                      </m:fName>
                      <m:e>
                        <m:d>
                          <m:dPr>
                            <m:ctrlPr>
                              <a:rPr lang="tr-TR" i="1" smtClean="0">
                                <a:latin typeface="Cambria Math" panose="02040503050406030204" pitchFamily="18" charset="0"/>
                              </a:rPr>
                            </m:ctrlPr>
                          </m:dPr>
                          <m:e>
                            <m:r>
                              <a:rPr lang="tr-TR" smtClean="0">
                                <a:latin typeface="Cambria Math" panose="02040503050406030204" pitchFamily="18" charset="0"/>
                              </a:rPr>
                              <m:t>𝑎</m:t>
                            </m:r>
                            <m:r>
                              <a:rPr lang="tr-TR" smtClean="0">
                                <a:latin typeface="Cambria Math" panose="02040503050406030204" pitchFamily="18" charset="0"/>
                              </a:rPr>
                              <m:t>,</m:t>
                            </m:r>
                            <m:r>
                              <a:rPr lang="tr-TR" smtClean="0">
                                <a:latin typeface="Cambria Math" panose="02040503050406030204" pitchFamily="18" charset="0"/>
                              </a:rPr>
                              <m:t>𝑏</m:t>
                            </m:r>
                          </m:e>
                        </m:d>
                      </m:e>
                    </m:func>
                    <m:r>
                      <a:rPr lang="tr-TR" smtClean="0">
                        <a:latin typeface="Cambria Math" panose="02040503050406030204" pitchFamily="18" charset="0"/>
                      </a:rPr>
                      <m:t>=</m:t>
                    </m:r>
                    <m:r>
                      <m:rPr>
                        <m:sty m:val="p"/>
                      </m:rPr>
                      <a:rPr lang="tr-TR" smtClean="0">
                        <a:latin typeface="Cambria Math" panose="02040503050406030204" pitchFamily="18" charset="0"/>
                      </a:rPr>
                      <m:t>max</m:t>
                    </m:r>
                    <m:r>
                      <a:rPr lang="tr-TR" smtClean="0">
                        <a:latin typeface="Cambria Math" panose="02040503050406030204" pitchFamily="18" charset="0"/>
                      </a:rPr>
                      <m:t>⁡[</m:t>
                    </m:r>
                    <m:r>
                      <a:rPr lang="tr-TR" smtClean="0">
                        <a:latin typeface="Cambria Math" panose="02040503050406030204" pitchFamily="18" charset="0"/>
                      </a:rPr>
                      <m:t>𝑘</m:t>
                    </m:r>
                    <m:r>
                      <a:rPr lang="tr-TR" smtClean="0">
                        <a:latin typeface="Cambria Math" panose="02040503050406030204" pitchFamily="18" charset="0"/>
                      </a:rPr>
                      <m:t>, ö</m:t>
                    </m:r>
                    <m:r>
                      <a:rPr lang="tr-TR" smtClean="0">
                        <a:latin typeface="Cambria Math" panose="02040503050406030204" pitchFamily="18" charset="0"/>
                      </a:rPr>
                      <m:t>𝑦𝑙𝑒𝑘𝑖</m:t>
                    </m:r>
                    <m:r>
                      <a:rPr lang="tr-TR" smtClean="0">
                        <a:latin typeface="Cambria Math" panose="02040503050406030204" pitchFamily="18" charset="0"/>
                      </a:rPr>
                      <m:t> </m:t>
                    </m:r>
                    <m:r>
                      <a:rPr lang="tr-TR" smtClean="0">
                        <a:latin typeface="Cambria Math" panose="02040503050406030204" pitchFamily="18" charset="0"/>
                      </a:rPr>
                      <m:t>𝑘</m:t>
                    </m:r>
                    <m:r>
                      <a:rPr lang="tr-TR" smtClean="0">
                        <a:latin typeface="Cambria Math" panose="02040503050406030204" pitchFamily="18" charset="0"/>
                      </a:rPr>
                      <m:t>|</m:t>
                    </m:r>
                    <m:r>
                      <a:rPr lang="tr-TR" smtClean="0">
                        <a:latin typeface="Cambria Math" panose="02040503050406030204" pitchFamily="18" charset="0"/>
                      </a:rPr>
                      <m:t>𝑎</m:t>
                    </m:r>
                    <m:r>
                      <a:rPr lang="tr-TR" smtClean="0">
                        <a:latin typeface="Cambria Math" panose="02040503050406030204" pitchFamily="18" charset="0"/>
                      </a:rPr>
                      <m:t> </m:t>
                    </m:r>
                    <m:r>
                      <a:rPr lang="tr-TR" smtClean="0">
                        <a:latin typeface="Cambria Math" panose="02040503050406030204" pitchFamily="18" charset="0"/>
                      </a:rPr>
                      <m:t>𝑣𝑒</m:t>
                    </m:r>
                    <m:r>
                      <a:rPr lang="tr-TR" smtClean="0">
                        <a:latin typeface="Cambria Math" panose="02040503050406030204" pitchFamily="18" charset="0"/>
                      </a:rPr>
                      <m:t> </m:t>
                    </m:r>
                    <m:r>
                      <a:rPr lang="tr-TR" smtClean="0">
                        <a:latin typeface="Cambria Math" panose="02040503050406030204" pitchFamily="18" charset="0"/>
                      </a:rPr>
                      <m:t>𝑘</m:t>
                    </m:r>
                    <m:r>
                      <a:rPr lang="tr-TR" smtClean="0">
                        <a:latin typeface="Cambria Math" panose="02040503050406030204" pitchFamily="18" charset="0"/>
                      </a:rPr>
                      <m:t>|</m:t>
                    </m:r>
                    <m:r>
                      <a:rPr lang="tr-TR" smtClean="0">
                        <a:latin typeface="Cambria Math" panose="02040503050406030204" pitchFamily="18" charset="0"/>
                      </a:rPr>
                      <m:t>𝑏</m:t>
                    </m:r>
                    <m:r>
                      <a:rPr lang="tr-TR" smtClean="0">
                        <a:latin typeface="Cambria Math" panose="02040503050406030204" pitchFamily="18" charset="0"/>
                      </a:rPr>
                      <m:t>]</m:t>
                    </m:r>
                  </m:oMath>
                </a14:m>
                <a:endParaRPr lang="tr-TR" dirty="0"/>
              </a:p>
              <a:p>
                <a:pPr lvl="1">
                  <a:lnSpc>
                    <a:spcPct val="160000"/>
                  </a:lnSpc>
                </a:pPr>
                <a14:m>
                  <m:oMath xmlns:m="http://schemas.openxmlformats.org/officeDocument/2006/math">
                    <m:func>
                      <m:funcPr>
                        <m:ctrlPr>
                          <a:rPr lang="tr-TR" i="1" smtClean="0">
                            <a:latin typeface="Cambria Math" panose="02040503050406030204" pitchFamily="18" charset="0"/>
                          </a:rPr>
                        </m:ctrlPr>
                      </m:funcPr>
                      <m:fName>
                        <m:r>
                          <m:rPr>
                            <m:sty m:val="p"/>
                          </m:rPr>
                          <a:rPr lang="tr-TR" smtClean="0">
                            <a:latin typeface="Cambria Math" panose="02040503050406030204" pitchFamily="18" charset="0"/>
                          </a:rPr>
                          <m:t>gcd</m:t>
                        </m:r>
                      </m:fName>
                      <m:e>
                        <m:d>
                          <m:dPr>
                            <m:ctrlPr>
                              <a:rPr lang="tr-TR" i="1" smtClean="0">
                                <a:latin typeface="Cambria Math" panose="02040503050406030204" pitchFamily="18" charset="0"/>
                              </a:rPr>
                            </m:ctrlPr>
                          </m:dPr>
                          <m:e>
                            <m:r>
                              <a:rPr lang="tr-TR" smtClean="0">
                                <a:latin typeface="Cambria Math" panose="02040503050406030204" pitchFamily="18" charset="0"/>
                              </a:rPr>
                              <m:t>𝑎</m:t>
                            </m:r>
                            <m:r>
                              <a:rPr lang="tr-TR" smtClean="0">
                                <a:latin typeface="Cambria Math" panose="02040503050406030204" pitchFamily="18" charset="0"/>
                              </a:rPr>
                              <m:t>,</m:t>
                            </m:r>
                            <m:r>
                              <a:rPr lang="tr-TR" smtClean="0">
                                <a:latin typeface="Cambria Math" panose="02040503050406030204" pitchFamily="18" charset="0"/>
                              </a:rPr>
                              <m:t>𝑏</m:t>
                            </m:r>
                          </m:e>
                        </m:d>
                      </m:e>
                    </m:func>
                    <m:r>
                      <a:rPr lang="tr-TR" smtClean="0">
                        <a:latin typeface="Cambria Math" panose="02040503050406030204" pitchFamily="18" charset="0"/>
                      </a:rPr>
                      <m:t>=</m:t>
                    </m:r>
                    <m:func>
                      <m:funcPr>
                        <m:ctrlPr>
                          <a:rPr lang="tr-TR" i="1" smtClean="0">
                            <a:latin typeface="Cambria Math" panose="02040503050406030204" pitchFamily="18" charset="0"/>
                          </a:rPr>
                        </m:ctrlPr>
                      </m:funcPr>
                      <m:fName>
                        <m:r>
                          <m:rPr>
                            <m:sty m:val="p"/>
                          </m:rPr>
                          <a:rPr lang="tr-TR" smtClean="0">
                            <a:latin typeface="Cambria Math" panose="02040503050406030204" pitchFamily="18" charset="0"/>
                          </a:rPr>
                          <m:t>gcd</m:t>
                        </m:r>
                      </m:fName>
                      <m:e>
                        <m:d>
                          <m:dPr>
                            <m:ctrlPr>
                              <a:rPr lang="tr-TR" i="1" smtClean="0">
                                <a:latin typeface="Cambria Math" panose="02040503050406030204" pitchFamily="18" charset="0"/>
                              </a:rPr>
                            </m:ctrlPr>
                          </m:dPr>
                          <m:e>
                            <m:r>
                              <a:rPr lang="tr-TR" smtClean="0">
                                <a:latin typeface="Cambria Math" panose="02040503050406030204" pitchFamily="18" charset="0"/>
                              </a:rPr>
                              <m:t>𝑎</m:t>
                            </m:r>
                            <m:r>
                              <a:rPr lang="tr-TR" smtClean="0">
                                <a:latin typeface="Cambria Math" panose="02040503050406030204" pitchFamily="18" charset="0"/>
                              </a:rPr>
                              <m:t>,−</m:t>
                            </m:r>
                            <m:r>
                              <a:rPr lang="tr-TR" smtClean="0">
                                <a:latin typeface="Cambria Math" panose="02040503050406030204" pitchFamily="18" charset="0"/>
                              </a:rPr>
                              <m:t>𝑏</m:t>
                            </m:r>
                          </m:e>
                        </m:d>
                      </m:e>
                    </m:func>
                    <m:r>
                      <a:rPr lang="tr-TR" smtClean="0">
                        <a:latin typeface="Cambria Math" panose="02040503050406030204" pitchFamily="18" charset="0"/>
                      </a:rPr>
                      <m:t>=</m:t>
                    </m:r>
                    <m:func>
                      <m:funcPr>
                        <m:ctrlPr>
                          <a:rPr lang="tr-TR" i="1" smtClean="0">
                            <a:latin typeface="Cambria Math" panose="02040503050406030204" pitchFamily="18" charset="0"/>
                          </a:rPr>
                        </m:ctrlPr>
                      </m:funcPr>
                      <m:fName>
                        <m:r>
                          <m:rPr>
                            <m:sty m:val="p"/>
                          </m:rPr>
                          <a:rPr lang="tr-TR" smtClean="0">
                            <a:latin typeface="Cambria Math" panose="02040503050406030204" pitchFamily="18" charset="0"/>
                          </a:rPr>
                          <m:t>gcd</m:t>
                        </m:r>
                      </m:fName>
                      <m:e>
                        <m:d>
                          <m:dPr>
                            <m:ctrlPr>
                              <a:rPr lang="tr-TR" i="1" smtClean="0">
                                <a:latin typeface="Cambria Math" panose="02040503050406030204" pitchFamily="18" charset="0"/>
                              </a:rPr>
                            </m:ctrlPr>
                          </m:dPr>
                          <m:e>
                            <m:r>
                              <a:rPr lang="tr-TR" smtClean="0">
                                <a:latin typeface="Cambria Math" panose="02040503050406030204" pitchFamily="18" charset="0"/>
                              </a:rPr>
                              <m:t>−</m:t>
                            </m:r>
                            <m:r>
                              <a:rPr lang="tr-TR" smtClean="0">
                                <a:latin typeface="Cambria Math" panose="02040503050406030204" pitchFamily="18" charset="0"/>
                              </a:rPr>
                              <m:t>𝑎</m:t>
                            </m:r>
                            <m:r>
                              <a:rPr lang="tr-TR" smtClean="0">
                                <a:latin typeface="Cambria Math" panose="02040503050406030204" pitchFamily="18" charset="0"/>
                              </a:rPr>
                              <m:t>,</m:t>
                            </m:r>
                            <m:r>
                              <a:rPr lang="tr-TR" smtClean="0">
                                <a:latin typeface="Cambria Math" panose="02040503050406030204" pitchFamily="18" charset="0"/>
                              </a:rPr>
                              <m:t>𝑏</m:t>
                            </m:r>
                          </m:e>
                        </m:d>
                      </m:e>
                    </m:func>
                    <m:r>
                      <a:rPr lang="tr-TR" smtClean="0">
                        <a:latin typeface="Cambria Math" panose="02040503050406030204" pitchFamily="18" charset="0"/>
                      </a:rPr>
                      <m:t>=</m:t>
                    </m:r>
                    <m:func>
                      <m:funcPr>
                        <m:ctrlPr>
                          <a:rPr lang="tr-TR" i="1" smtClean="0">
                            <a:latin typeface="Cambria Math" panose="02040503050406030204" pitchFamily="18" charset="0"/>
                          </a:rPr>
                        </m:ctrlPr>
                      </m:funcPr>
                      <m:fName>
                        <m:r>
                          <m:rPr>
                            <m:sty m:val="p"/>
                          </m:rPr>
                          <a:rPr lang="tr-TR" smtClean="0">
                            <a:latin typeface="Cambria Math" panose="02040503050406030204" pitchFamily="18" charset="0"/>
                          </a:rPr>
                          <m:t>gcd</m:t>
                        </m:r>
                      </m:fName>
                      <m:e>
                        <m:d>
                          <m:dPr>
                            <m:ctrlPr>
                              <a:rPr lang="tr-TR" i="1" smtClean="0">
                                <a:latin typeface="Cambria Math" panose="02040503050406030204" pitchFamily="18" charset="0"/>
                              </a:rPr>
                            </m:ctrlPr>
                          </m:dPr>
                          <m:e>
                            <m:r>
                              <a:rPr lang="tr-TR" smtClean="0">
                                <a:latin typeface="Cambria Math" panose="02040503050406030204" pitchFamily="18" charset="0"/>
                              </a:rPr>
                              <m:t>−</m:t>
                            </m:r>
                            <m:r>
                              <a:rPr lang="tr-TR" smtClean="0">
                                <a:latin typeface="Cambria Math" panose="02040503050406030204" pitchFamily="18" charset="0"/>
                              </a:rPr>
                              <m:t>𝑎</m:t>
                            </m:r>
                            <m:r>
                              <a:rPr lang="tr-TR" smtClean="0">
                                <a:latin typeface="Cambria Math" panose="02040503050406030204" pitchFamily="18" charset="0"/>
                              </a:rPr>
                              <m:t>,−</m:t>
                            </m:r>
                            <m:r>
                              <a:rPr lang="tr-TR" smtClean="0">
                                <a:latin typeface="Cambria Math" panose="02040503050406030204" pitchFamily="18" charset="0"/>
                              </a:rPr>
                              <m:t>𝑏</m:t>
                            </m:r>
                          </m:e>
                        </m:d>
                      </m:e>
                    </m:func>
                    <m:r>
                      <a:rPr lang="tr-TR" smtClean="0">
                        <a:latin typeface="Cambria Math" panose="02040503050406030204" pitchFamily="18" charset="0"/>
                      </a:rPr>
                      <m:t>⇒</m:t>
                    </m:r>
                    <m:r>
                      <m:rPr>
                        <m:sty m:val="p"/>
                      </m:rPr>
                      <a:rPr lang="tr-TR" smtClean="0">
                        <a:latin typeface="Cambria Math" panose="02040503050406030204" pitchFamily="18" charset="0"/>
                      </a:rPr>
                      <m:t>gcd</m:t>
                    </m:r>
                    <m:r>
                      <a:rPr lang="tr-TR" smtClean="0">
                        <a:latin typeface="Cambria Math" panose="02040503050406030204" pitchFamily="18" charset="0"/>
                      </a:rPr>
                      <m:t>⁡(</m:t>
                    </m:r>
                    <m:d>
                      <m:dPr>
                        <m:begChr m:val="|"/>
                        <m:endChr m:val="|"/>
                        <m:ctrlPr>
                          <a:rPr lang="tr-TR" i="1" smtClean="0">
                            <a:latin typeface="Cambria Math" panose="02040503050406030204" pitchFamily="18" charset="0"/>
                          </a:rPr>
                        </m:ctrlPr>
                      </m:dPr>
                      <m:e>
                        <m:r>
                          <a:rPr lang="tr-TR" smtClean="0">
                            <a:latin typeface="Cambria Math" panose="02040503050406030204" pitchFamily="18" charset="0"/>
                          </a:rPr>
                          <m:t>𝑎</m:t>
                        </m:r>
                      </m:e>
                    </m:d>
                    <m:r>
                      <a:rPr lang="tr-TR" smtClean="0">
                        <a:latin typeface="Cambria Math" panose="02040503050406030204" pitchFamily="18" charset="0"/>
                      </a:rPr>
                      <m:t>,</m:t>
                    </m:r>
                    <m:d>
                      <m:dPr>
                        <m:begChr m:val="|"/>
                        <m:endChr m:val="|"/>
                        <m:ctrlPr>
                          <a:rPr lang="tr-TR" i="1" smtClean="0">
                            <a:latin typeface="Cambria Math" panose="02040503050406030204" pitchFamily="18" charset="0"/>
                          </a:rPr>
                        </m:ctrlPr>
                      </m:dPr>
                      <m:e>
                        <m:r>
                          <a:rPr lang="tr-TR" smtClean="0">
                            <a:latin typeface="Cambria Math" panose="02040503050406030204" pitchFamily="18" charset="0"/>
                          </a:rPr>
                          <m:t>𝑏</m:t>
                        </m:r>
                      </m:e>
                    </m:d>
                    <m:r>
                      <a:rPr lang="tr-TR" smtClean="0">
                        <a:latin typeface="Cambria Math" panose="02040503050406030204" pitchFamily="18" charset="0"/>
                      </a:rPr>
                      <m:t>)</m:t>
                    </m:r>
                  </m:oMath>
                </a14:m>
                <a:endParaRPr lang="tr-TR" dirty="0"/>
              </a:p>
              <a:p>
                <a:pPr lvl="1">
                  <a:lnSpc>
                    <a:spcPct val="160000"/>
                  </a:lnSpc>
                </a:pPr>
                <a:r>
                  <a:rPr lang="tr-TR" dirty="0"/>
                  <a:t>Aralarında asal iki sayı a ve b için </a:t>
                </a:r>
                <a14:m>
                  <m:oMath xmlns:m="http://schemas.openxmlformats.org/officeDocument/2006/math">
                    <m:func>
                      <m:funcPr>
                        <m:ctrlPr>
                          <a:rPr lang="tr-TR" i="1" smtClean="0">
                            <a:latin typeface="Cambria Math" panose="02040503050406030204" pitchFamily="18" charset="0"/>
                          </a:rPr>
                        </m:ctrlPr>
                      </m:funcPr>
                      <m:fName>
                        <m:r>
                          <m:rPr>
                            <m:sty m:val="p"/>
                          </m:rPr>
                          <a:rPr lang="tr-TR" smtClean="0">
                            <a:latin typeface="Cambria Math" panose="02040503050406030204" pitchFamily="18" charset="0"/>
                          </a:rPr>
                          <m:t>gcd</m:t>
                        </m:r>
                      </m:fName>
                      <m:e>
                        <m:d>
                          <m:dPr>
                            <m:ctrlPr>
                              <a:rPr lang="tr-TR" i="1" smtClean="0">
                                <a:latin typeface="Cambria Math" panose="02040503050406030204" pitchFamily="18" charset="0"/>
                              </a:rPr>
                            </m:ctrlPr>
                          </m:dPr>
                          <m:e>
                            <m:r>
                              <a:rPr lang="tr-TR" smtClean="0">
                                <a:latin typeface="Cambria Math" panose="02040503050406030204" pitchFamily="18" charset="0"/>
                              </a:rPr>
                              <m:t>𝑎</m:t>
                            </m:r>
                            <m:r>
                              <a:rPr lang="tr-TR" smtClean="0">
                                <a:latin typeface="Cambria Math" panose="02040503050406030204" pitchFamily="18" charset="0"/>
                              </a:rPr>
                              <m:t>,</m:t>
                            </m:r>
                            <m:r>
                              <a:rPr lang="tr-TR" smtClean="0">
                                <a:latin typeface="Cambria Math" panose="02040503050406030204" pitchFamily="18" charset="0"/>
                              </a:rPr>
                              <m:t>𝑏</m:t>
                            </m:r>
                          </m:e>
                        </m:d>
                      </m:e>
                    </m:func>
                    <m:r>
                      <a:rPr lang="tr-TR" smtClean="0">
                        <a:latin typeface="Cambria Math" panose="02040503050406030204" pitchFamily="18" charset="0"/>
                      </a:rPr>
                      <m:t>=1</m:t>
                    </m:r>
                  </m:oMath>
                </a14:m>
                <a:endParaRPr lang="tr-TR" dirty="0"/>
              </a:p>
            </p:txBody>
          </p:sp>
        </mc:Choice>
        <mc:Fallback xmlns="">
          <p:sp>
            <p:nvSpPr>
              <p:cNvPr id="3" name="Content Placeholder 2">
                <a:extLst>
                  <a:ext uri="{FF2B5EF4-FFF2-40B4-BE49-F238E27FC236}">
                    <a16:creationId xmlns:a16="http://schemas.microsoft.com/office/drawing/2014/main" id="{B38F5FC0-C9B8-A542-A9A2-050F49BAF691}"/>
                  </a:ext>
                </a:extLst>
              </p:cNvPr>
              <p:cNvSpPr>
                <a:spLocks noGrp="1" noRot="1" noChangeAspect="1" noMove="1" noResize="1" noEditPoints="1" noAdjustHandles="1" noChangeArrowheads="1" noChangeShapeType="1" noTextEdit="1"/>
              </p:cNvSpPr>
              <p:nvPr>
                <p:ph idx="1"/>
              </p:nvPr>
            </p:nvSpPr>
            <p:spPr>
              <a:blipFill>
                <a:blip r:embed="rId2"/>
                <a:stretch>
                  <a:fillRect l="-483"/>
                </a:stretch>
              </a:blipFill>
            </p:spPr>
            <p:txBody>
              <a:bodyPr/>
              <a:lstStyle/>
              <a:p>
                <a:r>
                  <a:rPr lang="en-TR">
                    <a:noFill/>
                  </a:rPr>
                  <a:t> </a:t>
                </a:r>
              </a:p>
            </p:txBody>
          </p:sp>
        </mc:Fallback>
      </mc:AlternateContent>
    </p:spTree>
    <p:extLst>
      <p:ext uri="{BB962C8B-B14F-4D97-AF65-F5344CB8AC3E}">
        <p14:creationId xmlns:p14="http://schemas.microsoft.com/office/powerpoint/2010/main" val="2099179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E801-0E40-0842-B05D-8200D750EE19}"/>
              </a:ext>
            </a:extLst>
          </p:cNvPr>
          <p:cNvSpPr>
            <a:spLocks noGrp="1"/>
          </p:cNvSpPr>
          <p:nvPr>
            <p:ph type="title"/>
          </p:nvPr>
        </p:nvSpPr>
        <p:spPr/>
        <p:txBody>
          <a:bodyPr/>
          <a:lstStyle/>
          <a:p>
            <a:r>
              <a:rPr lang="tr-TR" dirty="0">
                <a:solidFill>
                  <a:srgbClr val="00B0F0"/>
                </a:solidFill>
              </a:rPr>
              <a:t>Öklid Algoritması</a:t>
            </a:r>
          </a:p>
        </p:txBody>
      </p:sp>
      <p:pic>
        <p:nvPicPr>
          <p:cNvPr id="5" name="Content Placeholder 4">
            <a:extLst>
              <a:ext uri="{FF2B5EF4-FFF2-40B4-BE49-F238E27FC236}">
                <a16:creationId xmlns:a16="http://schemas.microsoft.com/office/drawing/2014/main" id="{B4C150A8-08A4-614A-B877-17F7495DF337}"/>
              </a:ext>
            </a:extLst>
          </p:cNvPr>
          <p:cNvPicPr>
            <a:picLocks noGrp="1" noChangeAspect="1"/>
          </p:cNvPicPr>
          <p:nvPr>
            <p:ph idx="1"/>
          </p:nvPr>
        </p:nvPicPr>
        <p:blipFill>
          <a:blip r:embed="rId2"/>
          <a:stretch>
            <a:fillRect/>
          </a:stretch>
        </p:blipFill>
        <p:spPr>
          <a:xfrm>
            <a:off x="7737730" y="1690688"/>
            <a:ext cx="3616070" cy="4351338"/>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11E0756-7B04-C34A-B355-AF2A11916A68}"/>
                  </a:ext>
                </a:extLst>
              </p:cNvPr>
              <p:cNvSpPr txBox="1"/>
              <p:nvPr/>
            </p:nvSpPr>
            <p:spPr>
              <a:xfrm>
                <a:off x="838200" y="1690687"/>
                <a:ext cx="4386943" cy="4161460"/>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tr-TR" sz="3600" b="0" i="1" smtClean="0">
                          <a:latin typeface="Cambria Math" panose="02040503050406030204" pitchFamily="18" charset="0"/>
                        </a:rPr>
                        <m:t>𝐺𝐶𝐷</m:t>
                      </m:r>
                      <m:d>
                        <m:dPr>
                          <m:ctrlPr>
                            <a:rPr lang="tr-TR" sz="3600" b="0" i="1" smtClean="0">
                              <a:latin typeface="Cambria Math" panose="02040503050406030204" pitchFamily="18" charset="0"/>
                            </a:rPr>
                          </m:ctrlPr>
                        </m:dPr>
                        <m:e>
                          <m:r>
                            <a:rPr lang="tr-TR" sz="3600" b="0" i="1" smtClean="0">
                              <a:latin typeface="Cambria Math" panose="02040503050406030204" pitchFamily="18" charset="0"/>
                            </a:rPr>
                            <m:t>𝑎</m:t>
                          </m:r>
                          <m:r>
                            <a:rPr lang="tr-TR" sz="3600" b="0" i="1" smtClean="0">
                              <a:latin typeface="Cambria Math" panose="02040503050406030204" pitchFamily="18" charset="0"/>
                            </a:rPr>
                            <m:t>,</m:t>
                          </m:r>
                          <m:r>
                            <a:rPr lang="tr-TR" sz="3600" b="0" i="1" smtClean="0">
                              <a:latin typeface="Cambria Math" panose="02040503050406030204" pitchFamily="18" charset="0"/>
                            </a:rPr>
                            <m:t>𝑏</m:t>
                          </m:r>
                        </m:e>
                      </m:d>
                    </m:oMath>
                  </m:oMathPara>
                </a14:m>
                <a:endParaRPr lang="tr-TR" sz="3600" b="0" dirty="0"/>
              </a:p>
              <a:p>
                <a:pPr>
                  <a:lnSpc>
                    <a:spcPct val="150000"/>
                  </a:lnSpc>
                </a:pPr>
                <a14:m>
                  <m:oMathPara xmlns:m="http://schemas.openxmlformats.org/officeDocument/2006/math">
                    <m:oMathParaPr>
                      <m:jc m:val="centerGroup"/>
                    </m:oMathParaPr>
                    <m:oMath xmlns:m="http://schemas.openxmlformats.org/officeDocument/2006/math">
                      <m:r>
                        <a:rPr lang="tr-TR" sz="3600" b="0" i="1" smtClean="0">
                          <a:latin typeface="Cambria Math" panose="02040503050406030204" pitchFamily="18" charset="0"/>
                        </a:rPr>
                        <m:t>𝑎</m:t>
                      </m:r>
                      <m:r>
                        <a:rPr lang="tr-TR" sz="3600" b="0" i="1" smtClean="0">
                          <a:latin typeface="Cambria Math" panose="02040503050406030204" pitchFamily="18" charset="0"/>
                        </a:rPr>
                        <m:t>=</m:t>
                      </m:r>
                      <m:sSub>
                        <m:sSubPr>
                          <m:ctrlPr>
                            <a:rPr lang="tr-TR" sz="3600" b="0" i="1" smtClean="0">
                              <a:latin typeface="Cambria Math" panose="02040503050406030204" pitchFamily="18" charset="0"/>
                            </a:rPr>
                          </m:ctrlPr>
                        </m:sSubPr>
                        <m:e>
                          <m:r>
                            <a:rPr lang="tr-TR" sz="3600" b="0" i="1" smtClean="0">
                              <a:latin typeface="Cambria Math" panose="02040503050406030204" pitchFamily="18" charset="0"/>
                            </a:rPr>
                            <m:t>𝑞</m:t>
                          </m:r>
                        </m:e>
                        <m:sub>
                          <m:r>
                            <a:rPr lang="tr-TR" sz="3600" b="0" i="1" smtClean="0">
                              <a:latin typeface="Cambria Math" panose="02040503050406030204" pitchFamily="18" charset="0"/>
                            </a:rPr>
                            <m:t>1</m:t>
                          </m:r>
                        </m:sub>
                      </m:sSub>
                      <m:r>
                        <a:rPr lang="tr-TR" sz="3600" b="0" i="1" smtClean="0">
                          <a:latin typeface="Cambria Math" panose="02040503050406030204" pitchFamily="18" charset="0"/>
                        </a:rPr>
                        <m:t>𝑏</m:t>
                      </m:r>
                      <m:r>
                        <a:rPr lang="tr-TR" sz="3600" b="0" i="1" smtClean="0">
                          <a:latin typeface="Cambria Math" panose="02040503050406030204" pitchFamily="18" charset="0"/>
                        </a:rPr>
                        <m:t>+</m:t>
                      </m:r>
                      <m:sSub>
                        <m:sSubPr>
                          <m:ctrlPr>
                            <a:rPr lang="tr-TR" sz="3600" b="0" i="1" smtClean="0">
                              <a:latin typeface="Cambria Math" panose="02040503050406030204" pitchFamily="18" charset="0"/>
                            </a:rPr>
                          </m:ctrlPr>
                        </m:sSubPr>
                        <m:e>
                          <m:r>
                            <a:rPr lang="tr-TR" sz="3600" b="0" i="1" smtClean="0">
                              <a:latin typeface="Cambria Math" panose="02040503050406030204" pitchFamily="18" charset="0"/>
                            </a:rPr>
                            <m:t>𝑟</m:t>
                          </m:r>
                        </m:e>
                        <m:sub>
                          <m:r>
                            <a:rPr lang="tr-TR" sz="3600" b="0" i="1" smtClean="0">
                              <a:latin typeface="Cambria Math" panose="02040503050406030204" pitchFamily="18" charset="0"/>
                            </a:rPr>
                            <m:t>1</m:t>
                          </m:r>
                        </m:sub>
                      </m:sSub>
                    </m:oMath>
                  </m:oMathPara>
                </a14:m>
                <a:endParaRPr lang="tr-TR" sz="3600" b="0" dirty="0"/>
              </a:p>
              <a:p>
                <a:pPr>
                  <a:lnSpc>
                    <a:spcPct val="150000"/>
                  </a:lnSpc>
                </a:pPr>
                <a14:m>
                  <m:oMathPara xmlns:m="http://schemas.openxmlformats.org/officeDocument/2006/math">
                    <m:oMathParaPr>
                      <m:jc m:val="centerGroup"/>
                    </m:oMathParaPr>
                    <m:oMath xmlns:m="http://schemas.openxmlformats.org/officeDocument/2006/math">
                      <m:r>
                        <a:rPr lang="tr-TR" sz="3600" b="0" i="1" smtClean="0">
                          <a:latin typeface="Cambria Math" panose="02040503050406030204" pitchFamily="18" charset="0"/>
                        </a:rPr>
                        <m:t>𝑏</m:t>
                      </m:r>
                      <m:r>
                        <a:rPr lang="tr-TR" sz="3600" b="0" i="1" smtClean="0">
                          <a:latin typeface="Cambria Math" panose="02040503050406030204" pitchFamily="18" charset="0"/>
                        </a:rPr>
                        <m:t>=</m:t>
                      </m:r>
                      <m:sSub>
                        <m:sSubPr>
                          <m:ctrlPr>
                            <a:rPr lang="tr-TR" sz="3600" b="0" i="1" smtClean="0">
                              <a:latin typeface="Cambria Math" panose="02040503050406030204" pitchFamily="18" charset="0"/>
                            </a:rPr>
                          </m:ctrlPr>
                        </m:sSubPr>
                        <m:e>
                          <m:r>
                            <a:rPr lang="tr-TR" sz="3600" b="0" i="1" smtClean="0">
                              <a:latin typeface="Cambria Math" panose="02040503050406030204" pitchFamily="18" charset="0"/>
                            </a:rPr>
                            <m:t>𝑞</m:t>
                          </m:r>
                        </m:e>
                        <m:sub>
                          <m:r>
                            <a:rPr lang="tr-TR" sz="3600" b="0" i="1" smtClean="0">
                              <a:latin typeface="Cambria Math" panose="02040503050406030204" pitchFamily="18" charset="0"/>
                            </a:rPr>
                            <m:t>2</m:t>
                          </m:r>
                        </m:sub>
                      </m:sSub>
                      <m:sSub>
                        <m:sSubPr>
                          <m:ctrlPr>
                            <a:rPr lang="tr-TR" sz="3600" b="0" i="1" smtClean="0">
                              <a:latin typeface="Cambria Math" panose="02040503050406030204" pitchFamily="18" charset="0"/>
                            </a:rPr>
                          </m:ctrlPr>
                        </m:sSubPr>
                        <m:e>
                          <m:r>
                            <a:rPr lang="tr-TR" sz="3600" b="0" i="1" smtClean="0">
                              <a:latin typeface="Cambria Math" panose="02040503050406030204" pitchFamily="18" charset="0"/>
                            </a:rPr>
                            <m:t>𝑟</m:t>
                          </m:r>
                        </m:e>
                        <m:sub>
                          <m:r>
                            <a:rPr lang="tr-TR" sz="3600" b="0" i="1" smtClean="0">
                              <a:latin typeface="Cambria Math" panose="02040503050406030204" pitchFamily="18" charset="0"/>
                            </a:rPr>
                            <m:t>1</m:t>
                          </m:r>
                        </m:sub>
                      </m:sSub>
                      <m:r>
                        <a:rPr lang="tr-TR" sz="3600" b="0" i="1" smtClean="0">
                          <a:latin typeface="Cambria Math" panose="02040503050406030204" pitchFamily="18" charset="0"/>
                        </a:rPr>
                        <m:t>+</m:t>
                      </m:r>
                      <m:r>
                        <a:rPr lang="tr-TR" sz="3600" b="0" i="1" smtClean="0">
                          <a:latin typeface="Cambria Math" panose="02040503050406030204" pitchFamily="18" charset="0"/>
                        </a:rPr>
                        <m:t>𝑟</m:t>
                      </m:r>
                      <m:r>
                        <a:rPr lang="tr-TR" sz="3600" b="0" i="1" smtClean="0">
                          <a:latin typeface="Cambria Math" panose="02040503050406030204" pitchFamily="18" charset="0"/>
                        </a:rPr>
                        <m:t>2</m:t>
                      </m:r>
                    </m:oMath>
                  </m:oMathPara>
                </a14:m>
                <a:endParaRPr lang="tr-TR" sz="3600" b="0" dirty="0"/>
              </a:p>
              <a:p>
                <a:pPr>
                  <a:lnSpc>
                    <a:spcPct val="150000"/>
                  </a:lnSpc>
                </a:pPr>
                <a14:m>
                  <m:oMathPara xmlns:m="http://schemas.openxmlformats.org/officeDocument/2006/math">
                    <m:oMathParaPr>
                      <m:jc m:val="centerGroup"/>
                    </m:oMathParaPr>
                    <m:oMath xmlns:m="http://schemas.openxmlformats.org/officeDocument/2006/math">
                      <m:sSub>
                        <m:sSubPr>
                          <m:ctrlPr>
                            <a:rPr lang="tr-TR" sz="3600" b="0" i="1" smtClean="0">
                              <a:latin typeface="Cambria Math" panose="02040503050406030204" pitchFamily="18" charset="0"/>
                            </a:rPr>
                          </m:ctrlPr>
                        </m:sSubPr>
                        <m:e>
                          <m:r>
                            <a:rPr lang="tr-TR" sz="3600" b="0" i="1" smtClean="0">
                              <a:latin typeface="Cambria Math" panose="02040503050406030204" pitchFamily="18" charset="0"/>
                            </a:rPr>
                            <m:t>𝑟</m:t>
                          </m:r>
                        </m:e>
                        <m:sub>
                          <m:r>
                            <a:rPr lang="tr-TR" sz="3600" b="0" i="1" smtClean="0">
                              <a:latin typeface="Cambria Math" panose="02040503050406030204" pitchFamily="18" charset="0"/>
                            </a:rPr>
                            <m:t>1</m:t>
                          </m:r>
                        </m:sub>
                      </m:sSub>
                      <m:r>
                        <a:rPr lang="tr-TR" sz="3600" b="0" i="1" smtClean="0">
                          <a:latin typeface="Cambria Math" panose="02040503050406030204" pitchFamily="18" charset="0"/>
                        </a:rPr>
                        <m:t>=</m:t>
                      </m:r>
                      <m:sSub>
                        <m:sSubPr>
                          <m:ctrlPr>
                            <a:rPr lang="tr-TR" sz="3600" b="0" i="1" smtClean="0">
                              <a:latin typeface="Cambria Math" panose="02040503050406030204" pitchFamily="18" charset="0"/>
                            </a:rPr>
                          </m:ctrlPr>
                        </m:sSubPr>
                        <m:e>
                          <m:r>
                            <a:rPr lang="tr-TR" sz="3600" b="0" i="1" smtClean="0">
                              <a:latin typeface="Cambria Math" panose="02040503050406030204" pitchFamily="18" charset="0"/>
                            </a:rPr>
                            <m:t>𝑞</m:t>
                          </m:r>
                        </m:e>
                        <m:sub>
                          <m:r>
                            <a:rPr lang="tr-TR" sz="3600" b="0" i="1" smtClean="0">
                              <a:latin typeface="Cambria Math" panose="02040503050406030204" pitchFamily="18" charset="0"/>
                            </a:rPr>
                            <m:t>3</m:t>
                          </m:r>
                        </m:sub>
                      </m:sSub>
                      <m:sSub>
                        <m:sSubPr>
                          <m:ctrlPr>
                            <a:rPr lang="tr-TR" sz="3600" b="0" i="1" smtClean="0">
                              <a:latin typeface="Cambria Math" panose="02040503050406030204" pitchFamily="18" charset="0"/>
                            </a:rPr>
                          </m:ctrlPr>
                        </m:sSubPr>
                        <m:e>
                          <m:r>
                            <a:rPr lang="tr-TR" sz="3600" b="0" i="1" smtClean="0">
                              <a:latin typeface="Cambria Math" panose="02040503050406030204" pitchFamily="18" charset="0"/>
                            </a:rPr>
                            <m:t>𝑟</m:t>
                          </m:r>
                        </m:e>
                        <m:sub>
                          <m:r>
                            <a:rPr lang="tr-TR" sz="3600" b="0" i="1" smtClean="0">
                              <a:latin typeface="Cambria Math" panose="02040503050406030204" pitchFamily="18" charset="0"/>
                            </a:rPr>
                            <m:t>2</m:t>
                          </m:r>
                        </m:sub>
                      </m:sSub>
                      <m:r>
                        <a:rPr lang="tr-TR" sz="3600" b="0" i="1" smtClean="0">
                          <a:latin typeface="Cambria Math" panose="02040503050406030204" pitchFamily="18" charset="0"/>
                        </a:rPr>
                        <m:t>+</m:t>
                      </m:r>
                      <m:sSub>
                        <m:sSubPr>
                          <m:ctrlPr>
                            <a:rPr lang="tr-TR" sz="3600" b="0" i="1" smtClean="0">
                              <a:latin typeface="Cambria Math" panose="02040503050406030204" pitchFamily="18" charset="0"/>
                            </a:rPr>
                          </m:ctrlPr>
                        </m:sSubPr>
                        <m:e>
                          <m:r>
                            <a:rPr lang="tr-TR" sz="3600" b="0" i="1" smtClean="0">
                              <a:latin typeface="Cambria Math" panose="02040503050406030204" pitchFamily="18" charset="0"/>
                            </a:rPr>
                            <m:t>𝑟</m:t>
                          </m:r>
                        </m:e>
                        <m:sub>
                          <m:r>
                            <a:rPr lang="tr-TR" sz="3600" b="0" i="1" smtClean="0">
                              <a:latin typeface="Cambria Math" panose="02040503050406030204" pitchFamily="18" charset="0"/>
                            </a:rPr>
                            <m:t>3</m:t>
                          </m:r>
                        </m:sub>
                      </m:sSub>
                    </m:oMath>
                  </m:oMathPara>
                </a14:m>
                <a:endParaRPr lang="tr-TR" sz="3600" b="0" dirty="0"/>
              </a:p>
              <a:p>
                <a:pPr algn="ctr">
                  <a:lnSpc>
                    <a:spcPct val="150000"/>
                  </a:lnSpc>
                </a:pPr>
                <a:r>
                  <a:rPr lang="tr-TR" sz="3600" dirty="0"/>
                  <a:t>…</a:t>
                </a:r>
              </a:p>
            </p:txBody>
          </p:sp>
        </mc:Choice>
        <mc:Fallback xmlns="">
          <p:sp>
            <p:nvSpPr>
              <p:cNvPr id="7" name="TextBox 6">
                <a:extLst>
                  <a:ext uri="{FF2B5EF4-FFF2-40B4-BE49-F238E27FC236}">
                    <a16:creationId xmlns:a16="http://schemas.microsoft.com/office/drawing/2014/main" id="{911E0756-7B04-C34A-B355-AF2A11916A68}"/>
                  </a:ext>
                </a:extLst>
              </p:cNvPr>
              <p:cNvSpPr txBox="1">
                <a:spLocks noRot="1" noChangeAspect="1" noMove="1" noResize="1" noEditPoints="1" noAdjustHandles="1" noChangeArrowheads="1" noChangeShapeType="1" noTextEdit="1"/>
              </p:cNvSpPr>
              <p:nvPr/>
            </p:nvSpPr>
            <p:spPr>
              <a:xfrm>
                <a:off x="838200" y="1690687"/>
                <a:ext cx="4386943" cy="4161460"/>
              </a:xfrm>
              <a:prstGeom prst="rect">
                <a:avLst/>
              </a:prstGeom>
              <a:blipFill>
                <a:blip r:embed="rId3"/>
                <a:stretch>
                  <a:fillRect b="-4863"/>
                </a:stretch>
              </a:blipFill>
            </p:spPr>
            <p:txBody>
              <a:bodyPr/>
              <a:lstStyle/>
              <a:p>
                <a:r>
                  <a:rPr lang="en-TR">
                    <a:noFill/>
                  </a:rPr>
                  <a:t> </a:t>
                </a:r>
              </a:p>
            </p:txBody>
          </p:sp>
        </mc:Fallback>
      </mc:AlternateContent>
    </p:spTree>
    <p:extLst>
      <p:ext uri="{BB962C8B-B14F-4D97-AF65-F5344CB8AC3E}">
        <p14:creationId xmlns:p14="http://schemas.microsoft.com/office/powerpoint/2010/main" val="3927025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E801-0E40-0842-B05D-8200D750EE19}"/>
              </a:ext>
            </a:extLst>
          </p:cNvPr>
          <p:cNvSpPr>
            <a:spLocks noGrp="1"/>
          </p:cNvSpPr>
          <p:nvPr>
            <p:ph type="title"/>
          </p:nvPr>
        </p:nvSpPr>
        <p:spPr/>
        <p:txBody>
          <a:bodyPr/>
          <a:lstStyle/>
          <a:p>
            <a:r>
              <a:rPr lang="tr-TR" dirty="0">
                <a:solidFill>
                  <a:srgbClr val="00B0F0"/>
                </a:solidFill>
              </a:rPr>
              <a:t>Öklid Algoritması</a:t>
            </a:r>
          </a:p>
        </p:txBody>
      </p:sp>
      <p:pic>
        <p:nvPicPr>
          <p:cNvPr id="8" name="Content Placeholder 7">
            <a:extLst>
              <a:ext uri="{FF2B5EF4-FFF2-40B4-BE49-F238E27FC236}">
                <a16:creationId xmlns:a16="http://schemas.microsoft.com/office/drawing/2014/main" id="{FE67EC2B-2BA8-7F47-A097-8F101CE04017}"/>
              </a:ext>
            </a:extLst>
          </p:cNvPr>
          <p:cNvPicPr>
            <a:picLocks noGrp="1" noChangeAspect="1"/>
          </p:cNvPicPr>
          <p:nvPr>
            <p:ph idx="1"/>
          </p:nvPr>
        </p:nvPicPr>
        <p:blipFill>
          <a:blip r:embed="rId2"/>
          <a:stretch>
            <a:fillRect/>
          </a:stretch>
        </p:blipFill>
        <p:spPr>
          <a:xfrm>
            <a:off x="1075874" y="1625997"/>
            <a:ext cx="10040252" cy="3606006"/>
          </a:xfrm>
        </p:spPr>
      </p:pic>
    </p:spTree>
    <p:extLst>
      <p:ext uri="{BB962C8B-B14F-4D97-AF65-F5344CB8AC3E}">
        <p14:creationId xmlns:p14="http://schemas.microsoft.com/office/powerpoint/2010/main" val="1131452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E801-0E40-0842-B05D-8200D750EE19}"/>
              </a:ext>
            </a:extLst>
          </p:cNvPr>
          <p:cNvSpPr>
            <a:spLocks noGrp="1"/>
          </p:cNvSpPr>
          <p:nvPr>
            <p:ph type="title"/>
          </p:nvPr>
        </p:nvSpPr>
        <p:spPr/>
        <p:txBody>
          <a:bodyPr/>
          <a:lstStyle/>
          <a:p>
            <a:r>
              <a:rPr lang="tr-TR" dirty="0" err="1">
                <a:solidFill>
                  <a:srgbClr val="00B0F0"/>
                </a:solidFill>
              </a:rPr>
              <a:t>Euclidean</a:t>
            </a:r>
            <a:r>
              <a:rPr lang="tr-TR" dirty="0">
                <a:solidFill>
                  <a:srgbClr val="00B0F0"/>
                </a:solidFill>
              </a:rPr>
              <a:t> Algoritması</a:t>
            </a:r>
          </a:p>
        </p:txBody>
      </p:sp>
      <p:pic>
        <p:nvPicPr>
          <p:cNvPr id="12" name="Content Placeholder 11">
            <a:extLst>
              <a:ext uri="{FF2B5EF4-FFF2-40B4-BE49-F238E27FC236}">
                <a16:creationId xmlns:a16="http://schemas.microsoft.com/office/drawing/2014/main" id="{445484D2-9BFB-B747-8793-FE8CB885CD42}"/>
              </a:ext>
            </a:extLst>
          </p:cNvPr>
          <p:cNvPicPr>
            <a:picLocks noGrp="1" noChangeAspect="1"/>
          </p:cNvPicPr>
          <p:nvPr>
            <p:ph idx="1"/>
          </p:nvPr>
        </p:nvPicPr>
        <p:blipFill>
          <a:blip r:embed="rId2"/>
          <a:stretch>
            <a:fillRect/>
          </a:stretch>
        </p:blipFill>
        <p:spPr>
          <a:xfrm>
            <a:off x="838199" y="1472039"/>
            <a:ext cx="10736041" cy="5020835"/>
          </a:xfrm>
        </p:spPr>
      </p:pic>
    </p:spTree>
    <p:extLst>
      <p:ext uri="{BB962C8B-B14F-4D97-AF65-F5344CB8AC3E}">
        <p14:creationId xmlns:p14="http://schemas.microsoft.com/office/powerpoint/2010/main" val="1721688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Genişletilmiş Öklid Algoritması</a:t>
            </a:r>
          </a:p>
        </p:txBody>
      </p:sp>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a:bodyPr>
          <a:lstStyle/>
          <a:p>
            <a:pPr>
              <a:lnSpc>
                <a:spcPct val="170000"/>
              </a:lnSpc>
            </a:pPr>
            <a:r>
              <a:rPr lang="tr-TR" dirty="0"/>
              <a:t>Eğer a ve b pozitif tam sayılarsa, o zaman </a:t>
            </a:r>
            <a:r>
              <a:rPr lang="tr-TR" dirty="0" err="1"/>
              <a:t>gcd</a:t>
            </a:r>
            <a:r>
              <a:rPr lang="tr-TR" dirty="0"/>
              <a:t>(a, b) = </a:t>
            </a:r>
            <a:r>
              <a:rPr lang="tr-TR" dirty="0" err="1"/>
              <a:t>sa</a:t>
            </a:r>
            <a:r>
              <a:rPr lang="tr-TR" dirty="0"/>
              <a:t> + </a:t>
            </a:r>
            <a:r>
              <a:rPr lang="tr-TR" dirty="0" err="1"/>
              <a:t>tb</a:t>
            </a:r>
            <a:r>
              <a:rPr lang="tr-TR" dirty="0"/>
              <a:t> olacak şekilde s ve t tam sayılarına a ve b'nin </a:t>
            </a:r>
            <a:r>
              <a:rPr lang="tr-TR" dirty="0" err="1"/>
              <a:t>Bézout</a:t>
            </a:r>
            <a:r>
              <a:rPr lang="tr-TR" dirty="0"/>
              <a:t> katsayıları denir (on sekizinci yüzyılın Fransız matematikçisi </a:t>
            </a:r>
            <a:r>
              <a:rPr lang="tr-TR" dirty="0" err="1"/>
              <a:t>Étienne</a:t>
            </a:r>
            <a:r>
              <a:rPr lang="tr-TR" dirty="0"/>
              <a:t> </a:t>
            </a:r>
            <a:r>
              <a:rPr lang="tr-TR" dirty="0" err="1"/>
              <a:t>Bézout'tan</a:t>
            </a:r>
            <a:r>
              <a:rPr lang="tr-TR" dirty="0"/>
              <a:t> sonra). Ayrıca, </a:t>
            </a:r>
            <a:r>
              <a:rPr lang="tr-TR" dirty="0" err="1"/>
              <a:t>gcd</a:t>
            </a:r>
            <a:r>
              <a:rPr lang="tr-TR" dirty="0"/>
              <a:t>(a, b) = </a:t>
            </a:r>
            <a:r>
              <a:rPr lang="tr-TR" dirty="0" err="1"/>
              <a:t>sa</a:t>
            </a:r>
            <a:r>
              <a:rPr lang="tr-TR" dirty="0"/>
              <a:t> + </a:t>
            </a:r>
            <a:r>
              <a:rPr lang="tr-TR" dirty="0" err="1"/>
              <a:t>tb</a:t>
            </a:r>
            <a:r>
              <a:rPr lang="tr-TR" dirty="0"/>
              <a:t> denklemine </a:t>
            </a:r>
            <a:r>
              <a:rPr lang="tr-TR" dirty="0" err="1"/>
              <a:t>Bézout'un</a:t>
            </a:r>
            <a:r>
              <a:rPr lang="tr-TR" dirty="0"/>
              <a:t> özdeşliği denir.</a:t>
            </a:r>
          </a:p>
        </p:txBody>
      </p:sp>
    </p:spTree>
    <p:extLst>
      <p:ext uri="{BB962C8B-B14F-4D97-AF65-F5344CB8AC3E}">
        <p14:creationId xmlns:p14="http://schemas.microsoft.com/office/powerpoint/2010/main" val="561407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Genişletilmiş Öklid Algoritması</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47500" lnSpcReduction="20000"/>
              </a:bodyPr>
              <a:lstStyle/>
              <a:p>
                <a:pPr>
                  <a:lnSpc>
                    <a:spcPct val="170000"/>
                  </a:lnSpc>
                </a:pPr>
                <a:r>
                  <a:rPr lang="tr-TR" dirty="0"/>
                  <a:t>Gelişmiş Öklid Algoritması sadece a ve b sayılarının en büyük ortak bölenlerini bulmaz, aynı zamanda aşağıdaki denklem şartını sağlayan x ve y sayılarını da bulur.</a:t>
                </a:r>
              </a:p>
              <a:p>
                <a:pPr>
                  <a:lnSpc>
                    <a:spcPct val="170000"/>
                  </a:lnSpc>
                </a:pPr>
                <a14:m>
                  <m:oMath xmlns:m="http://schemas.openxmlformats.org/officeDocument/2006/math">
                    <m:r>
                      <a:rPr lang="tr-TR" b="0" i="1" smtClean="0">
                        <a:latin typeface="Cambria Math" panose="02040503050406030204" pitchFamily="18" charset="0"/>
                      </a:rPr>
                      <m:t>𝑎𝑥</m:t>
                    </m:r>
                    <m:r>
                      <a:rPr lang="tr-TR" b="0" i="1" smtClean="0">
                        <a:latin typeface="Cambria Math" panose="02040503050406030204" pitchFamily="18" charset="0"/>
                      </a:rPr>
                      <m:t>+</m:t>
                    </m:r>
                    <m:r>
                      <a:rPr lang="tr-TR" b="0" i="1" smtClean="0">
                        <a:latin typeface="Cambria Math" panose="02040503050406030204" pitchFamily="18" charset="0"/>
                      </a:rPr>
                      <m:t>𝑏𝑦</m:t>
                    </m:r>
                    <m:r>
                      <a:rPr lang="tr-TR" b="0" i="1" smtClean="0">
                        <a:latin typeface="Cambria Math" panose="02040503050406030204" pitchFamily="18" charset="0"/>
                      </a:rPr>
                      <m:t>=</m:t>
                    </m:r>
                    <m:r>
                      <a:rPr lang="tr-TR" b="0" i="1" smtClean="0">
                        <a:latin typeface="Cambria Math" panose="02040503050406030204" pitchFamily="18" charset="0"/>
                      </a:rPr>
                      <m:t>𝑑</m:t>
                    </m:r>
                    <m:r>
                      <a:rPr lang="tr-TR" b="0" i="1" smtClean="0">
                        <a:latin typeface="Cambria Math" panose="02040503050406030204" pitchFamily="18" charset="0"/>
                      </a:rPr>
                      <m:t>=</m:t>
                    </m:r>
                    <m:r>
                      <m:rPr>
                        <m:sty m:val="p"/>
                      </m:rPr>
                      <a:rPr lang="tr-TR" b="0" i="0" smtClean="0">
                        <a:latin typeface="Cambria Math" panose="02040503050406030204" pitchFamily="18" charset="0"/>
                      </a:rPr>
                      <m:t>gcd</m:t>
                    </m:r>
                    <m:r>
                      <a:rPr lang="tr-TR" b="0" i="1" smtClean="0">
                        <a:latin typeface="Cambria Math" panose="02040503050406030204" pitchFamily="18" charset="0"/>
                      </a:rPr>
                      <m:t>⁡(</m:t>
                    </m:r>
                    <m:r>
                      <a:rPr lang="tr-TR" b="0" i="1" smtClean="0">
                        <a:latin typeface="Cambria Math" panose="02040503050406030204" pitchFamily="18" charset="0"/>
                      </a:rPr>
                      <m:t>𝑎</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oMath>
                </a14:m>
                <a:endParaRPr lang="tr-TR" dirty="0"/>
              </a:p>
              <a:p>
                <a:pPr>
                  <a:lnSpc>
                    <a:spcPct val="170000"/>
                  </a:lnSpc>
                </a:pPr>
                <a:endParaRPr lang="tr-TR" dirty="0"/>
              </a:p>
              <a:p>
                <a:pPr marL="514350" indent="-514350" algn="just">
                  <a:lnSpc>
                    <a:spcPct val="170000"/>
                  </a:lnSpc>
                  <a:buFont typeface="+mj-lt"/>
                  <a:buAutoNum type="arabicPeriod"/>
                </a:pPr>
                <a14:m>
                  <m:oMath xmlns:m="http://schemas.openxmlformats.org/officeDocument/2006/math">
                    <m:r>
                      <a:rPr lang="tr-TR" i="1" dirty="0" smtClean="0">
                        <a:latin typeface="Cambria Math" panose="02040503050406030204" pitchFamily="18" charset="0"/>
                      </a:rPr>
                      <m:t>𝑎</m:t>
                    </m:r>
                    <m:r>
                      <a:rPr lang="tr-TR" i="1" dirty="0">
                        <a:latin typeface="Cambria Math" panose="02040503050406030204" pitchFamily="18" charset="0"/>
                      </a:rPr>
                      <m:t> </m:t>
                    </m:r>
                    <m:r>
                      <a:rPr lang="tr-TR" i="1" dirty="0" smtClean="0">
                        <a:latin typeface="Cambria Math" panose="02040503050406030204" pitchFamily="18" charset="0"/>
                      </a:rPr>
                      <m:t>=</m:t>
                    </m:r>
                    <m:r>
                      <a:rPr lang="tr-TR" i="1" dirty="0">
                        <a:latin typeface="Cambria Math" panose="02040503050406030204" pitchFamily="18" charset="0"/>
                      </a:rPr>
                      <m:t> </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𝑞</m:t>
                        </m:r>
                      </m:e>
                      <m:sub>
                        <m:r>
                          <a:rPr lang="tr-TR" i="1" dirty="0" smtClean="0">
                            <a:latin typeface="Cambria Math" panose="02040503050406030204" pitchFamily="18" charset="0"/>
                          </a:rPr>
                          <m:t>1</m:t>
                        </m:r>
                      </m:sub>
                    </m:sSub>
                    <m:r>
                      <a:rPr lang="tr-TR" i="1" dirty="0" smtClean="0">
                        <a:latin typeface="Cambria Math" panose="02040503050406030204" pitchFamily="18" charset="0"/>
                      </a:rPr>
                      <m:t>𝑏</m:t>
                    </m:r>
                    <m:r>
                      <a:rPr lang="tr-TR" i="1" dirty="0" smtClean="0">
                        <a:latin typeface="Cambria Math" panose="02040503050406030204" pitchFamily="18" charset="0"/>
                      </a:rPr>
                      <m:t>+</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i="1" dirty="0" smtClean="0">
                            <a:latin typeface="Cambria Math" panose="02040503050406030204" pitchFamily="18" charset="0"/>
                          </a:rPr>
                          <m:t>1</m:t>
                        </m:r>
                      </m:sub>
                    </m:sSub>
                    <m:r>
                      <a:rPr lang="tr-TR" i="1" dirty="0">
                        <a:latin typeface="Cambria Math" panose="02040503050406030204" pitchFamily="18" charset="0"/>
                      </a:rPr>
                      <m:t>	</m:t>
                    </m:r>
                    <m:r>
                      <a:rPr lang="tr-TR" b="0" i="1" dirty="0" smtClean="0">
                        <a:latin typeface="Cambria Math" panose="02040503050406030204" pitchFamily="18" charset="0"/>
                      </a:rPr>
                      <m:t>               </m:t>
                    </m:r>
                    <m:r>
                      <a:rPr lang="tr-TR" i="1" dirty="0">
                        <a:latin typeface="Cambria Math" panose="02040503050406030204" pitchFamily="18" charset="0"/>
                      </a:rPr>
                      <m:t>	</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i="1" dirty="0" smtClean="0">
                            <a:latin typeface="Cambria Math" panose="02040503050406030204" pitchFamily="18" charset="0"/>
                          </a:rPr>
                          <m:t>1</m:t>
                        </m:r>
                      </m:sub>
                    </m:sSub>
                    <m:r>
                      <a:rPr lang="tr-TR" i="1" dirty="0">
                        <a:latin typeface="Cambria Math" panose="02040503050406030204" pitchFamily="18" charset="0"/>
                      </a:rPr>
                      <m:t> </m:t>
                    </m:r>
                    <m:r>
                      <a:rPr lang="tr-TR" i="1" dirty="0" smtClean="0">
                        <a:latin typeface="Cambria Math" panose="02040503050406030204" pitchFamily="18" charset="0"/>
                      </a:rPr>
                      <m:t>=</m:t>
                    </m:r>
                    <m:r>
                      <a:rPr lang="tr-TR" i="1" dirty="0">
                        <a:latin typeface="Cambria Math" panose="02040503050406030204" pitchFamily="18" charset="0"/>
                      </a:rPr>
                      <m:t> </m:t>
                    </m:r>
                    <m:r>
                      <a:rPr lang="tr-TR" i="1" dirty="0" smtClean="0">
                        <a:latin typeface="Cambria Math" panose="02040503050406030204" pitchFamily="18" charset="0"/>
                      </a:rPr>
                      <m:t>𝑎</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𝑥</m:t>
                        </m:r>
                      </m:e>
                      <m:sub>
                        <m:r>
                          <a:rPr lang="tr-TR" i="1" dirty="0" smtClean="0">
                            <a:latin typeface="Cambria Math" panose="02040503050406030204" pitchFamily="18" charset="0"/>
                          </a:rPr>
                          <m:t>1</m:t>
                        </m:r>
                      </m:sub>
                    </m:sSub>
                    <m:r>
                      <a:rPr lang="tr-TR" i="1" dirty="0" smtClean="0">
                        <a:latin typeface="Cambria Math" panose="02040503050406030204" pitchFamily="18" charset="0"/>
                      </a:rPr>
                      <m:t> + </m:t>
                    </m:r>
                    <m:r>
                      <a:rPr lang="tr-TR" i="1" dirty="0" smtClean="0">
                        <a:latin typeface="Cambria Math" panose="02040503050406030204" pitchFamily="18" charset="0"/>
                      </a:rPr>
                      <m:t>𝑏</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𝑦</m:t>
                        </m:r>
                      </m:e>
                      <m:sub>
                        <m:r>
                          <a:rPr lang="tr-TR" i="1" dirty="0" smtClean="0">
                            <a:latin typeface="Cambria Math" panose="02040503050406030204" pitchFamily="18" charset="0"/>
                          </a:rPr>
                          <m:t>1</m:t>
                        </m:r>
                      </m:sub>
                    </m:sSub>
                  </m:oMath>
                </a14:m>
                <a:endParaRPr lang="tr-TR" dirty="0"/>
              </a:p>
              <a:p>
                <a:pPr marL="514350" indent="-514350" algn="just">
                  <a:lnSpc>
                    <a:spcPct val="170000"/>
                  </a:lnSpc>
                  <a:buFont typeface="+mj-lt"/>
                  <a:buAutoNum type="arabicPeriod"/>
                </a:pPr>
                <a14:m>
                  <m:oMath xmlns:m="http://schemas.openxmlformats.org/officeDocument/2006/math">
                    <m:r>
                      <a:rPr lang="tr-TR" i="1" dirty="0" smtClean="0">
                        <a:latin typeface="Cambria Math" panose="02040503050406030204" pitchFamily="18" charset="0"/>
                      </a:rPr>
                      <m:t>𝑏</m:t>
                    </m:r>
                    <m:r>
                      <a:rPr lang="tr-TR" i="1" dirty="0" smtClean="0">
                        <a:latin typeface="Cambria Math" panose="02040503050406030204" pitchFamily="18" charset="0"/>
                      </a:rPr>
                      <m:t> = </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𝑞</m:t>
                        </m:r>
                      </m:e>
                      <m:sub>
                        <m:r>
                          <a:rPr lang="tr-TR" i="1" dirty="0" smtClean="0">
                            <a:latin typeface="Cambria Math" panose="02040503050406030204" pitchFamily="18" charset="0"/>
                          </a:rPr>
                          <m:t>2</m:t>
                        </m:r>
                      </m:sub>
                    </m:sSub>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i="1" dirty="0" smtClean="0">
                            <a:latin typeface="Cambria Math" panose="02040503050406030204" pitchFamily="18" charset="0"/>
                          </a:rPr>
                          <m:t>1</m:t>
                        </m:r>
                      </m:sub>
                    </m:sSub>
                    <m:r>
                      <a:rPr lang="tr-TR" i="1" dirty="0" smtClean="0">
                        <a:latin typeface="Cambria Math" panose="02040503050406030204" pitchFamily="18" charset="0"/>
                      </a:rPr>
                      <m:t>+</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i="1" dirty="0" smtClean="0">
                            <a:latin typeface="Cambria Math" panose="02040503050406030204" pitchFamily="18" charset="0"/>
                          </a:rPr>
                          <m:t>2</m:t>
                        </m:r>
                      </m:sub>
                    </m:sSub>
                    <m:r>
                      <a:rPr lang="tr-TR" i="1" dirty="0" smtClean="0">
                        <a:latin typeface="Cambria Math" panose="02040503050406030204" pitchFamily="18" charset="0"/>
                      </a:rPr>
                      <m:t>	</m:t>
                    </m:r>
                    <m:r>
                      <a:rPr lang="tr-TR" b="0" i="1" dirty="0" smtClean="0">
                        <a:latin typeface="Cambria Math" panose="02040503050406030204" pitchFamily="18" charset="0"/>
                      </a:rPr>
                      <m:t> </m:t>
                    </m:r>
                    <m:r>
                      <a:rPr lang="tr-TR" i="1" dirty="0" smtClean="0">
                        <a:latin typeface="Cambria Math" panose="02040503050406030204" pitchFamily="18" charset="0"/>
                      </a:rPr>
                      <m:t>	</m:t>
                    </m:r>
                    <m:r>
                      <a:rPr lang="tr-TR" b="0" i="1" dirty="0" smtClean="0">
                        <a:latin typeface="Cambria Math" panose="02040503050406030204" pitchFamily="18" charset="0"/>
                      </a:rPr>
                      <m:t>             </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i="1" dirty="0" smtClean="0">
                            <a:latin typeface="Cambria Math" panose="02040503050406030204" pitchFamily="18" charset="0"/>
                          </a:rPr>
                          <m:t>2</m:t>
                        </m:r>
                      </m:sub>
                    </m:sSub>
                    <m:r>
                      <a:rPr lang="tr-TR" i="1" dirty="0" smtClean="0">
                        <a:latin typeface="Cambria Math" panose="02040503050406030204" pitchFamily="18" charset="0"/>
                      </a:rPr>
                      <m:t> = </m:t>
                    </m:r>
                    <m:r>
                      <a:rPr lang="tr-TR" i="1" dirty="0" smtClean="0">
                        <a:latin typeface="Cambria Math" panose="02040503050406030204" pitchFamily="18" charset="0"/>
                      </a:rPr>
                      <m:t>𝑎</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𝑥</m:t>
                        </m:r>
                      </m:e>
                      <m:sub>
                        <m:r>
                          <a:rPr lang="tr-TR" i="1" dirty="0" smtClean="0">
                            <a:latin typeface="Cambria Math" panose="02040503050406030204" pitchFamily="18" charset="0"/>
                          </a:rPr>
                          <m:t>2</m:t>
                        </m:r>
                      </m:sub>
                    </m:sSub>
                    <m:r>
                      <a:rPr lang="tr-TR" i="1" dirty="0" smtClean="0">
                        <a:latin typeface="Cambria Math" panose="02040503050406030204" pitchFamily="18" charset="0"/>
                      </a:rPr>
                      <m:t> + </m:t>
                    </m:r>
                    <m:r>
                      <a:rPr lang="tr-TR" i="1" dirty="0" smtClean="0">
                        <a:latin typeface="Cambria Math" panose="02040503050406030204" pitchFamily="18" charset="0"/>
                      </a:rPr>
                      <m:t>𝑏</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𝑦</m:t>
                        </m:r>
                      </m:e>
                      <m:sub>
                        <m:r>
                          <a:rPr lang="tr-TR" i="1" dirty="0" smtClean="0">
                            <a:latin typeface="Cambria Math" panose="02040503050406030204" pitchFamily="18" charset="0"/>
                          </a:rPr>
                          <m:t>3</m:t>
                        </m:r>
                      </m:sub>
                    </m:sSub>
                  </m:oMath>
                </a14:m>
                <a:endParaRPr lang="tr-TR" dirty="0"/>
              </a:p>
              <a:p>
                <a:pPr marL="514350" indent="-514350" algn="just">
                  <a:lnSpc>
                    <a:spcPct val="170000"/>
                  </a:lnSpc>
                  <a:buFont typeface="+mj-lt"/>
                  <a:buAutoNum type="arabicPeriod"/>
                </a:pPr>
                <a14:m>
                  <m:oMath xmlns:m="http://schemas.openxmlformats.org/officeDocument/2006/math">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i="1" dirty="0" smtClean="0">
                            <a:latin typeface="Cambria Math" panose="02040503050406030204" pitchFamily="18" charset="0"/>
                          </a:rPr>
                          <m:t>1</m:t>
                        </m:r>
                      </m:sub>
                    </m:sSub>
                    <m:r>
                      <a:rPr lang="tr-TR" i="1" dirty="0" smtClean="0">
                        <a:latin typeface="Cambria Math" panose="02040503050406030204" pitchFamily="18" charset="0"/>
                      </a:rPr>
                      <m:t> = </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𝑞</m:t>
                        </m:r>
                      </m:e>
                      <m:sub>
                        <m:r>
                          <a:rPr lang="tr-TR" i="1" dirty="0" smtClean="0">
                            <a:latin typeface="Cambria Math" panose="02040503050406030204" pitchFamily="18" charset="0"/>
                          </a:rPr>
                          <m:t>3</m:t>
                        </m:r>
                      </m:sub>
                    </m:sSub>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i="1" dirty="0" smtClean="0">
                            <a:latin typeface="Cambria Math" panose="02040503050406030204" pitchFamily="18" charset="0"/>
                          </a:rPr>
                          <m:t>2</m:t>
                        </m:r>
                      </m:sub>
                    </m:sSub>
                    <m:r>
                      <a:rPr lang="tr-TR" i="1" dirty="0" smtClean="0">
                        <a:latin typeface="Cambria Math" panose="02040503050406030204" pitchFamily="18" charset="0"/>
                      </a:rPr>
                      <m:t>+</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i="1" dirty="0" smtClean="0">
                            <a:latin typeface="Cambria Math" panose="02040503050406030204" pitchFamily="18" charset="0"/>
                          </a:rPr>
                          <m:t>3</m:t>
                        </m:r>
                      </m:sub>
                    </m:sSub>
                    <m:r>
                      <a:rPr lang="tr-TR" i="1" dirty="0" smtClean="0">
                        <a:latin typeface="Cambria Math" panose="02040503050406030204" pitchFamily="18" charset="0"/>
                      </a:rPr>
                      <m:t>		</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            </m:t>
                        </m:r>
                        <m:r>
                          <a:rPr lang="tr-TR" i="1" dirty="0" smtClean="0">
                            <a:latin typeface="Cambria Math" panose="02040503050406030204" pitchFamily="18" charset="0"/>
                          </a:rPr>
                          <m:t>𝑟</m:t>
                        </m:r>
                      </m:e>
                      <m:sub>
                        <m:r>
                          <a:rPr lang="tr-TR" i="1" dirty="0" smtClean="0">
                            <a:latin typeface="Cambria Math" panose="02040503050406030204" pitchFamily="18" charset="0"/>
                          </a:rPr>
                          <m:t>3</m:t>
                        </m:r>
                      </m:sub>
                    </m:sSub>
                    <m:r>
                      <a:rPr lang="tr-TR" i="1" dirty="0" smtClean="0">
                        <a:latin typeface="Cambria Math" panose="02040503050406030204" pitchFamily="18" charset="0"/>
                      </a:rPr>
                      <m:t>= </m:t>
                    </m:r>
                    <m:r>
                      <a:rPr lang="tr-TR" i="1" dirty="0" smtClean="0">
                        <a:latin typeface="Cambria Math" panose="02040503050406030204" pitchFamily="18" charset="0"/>
                      </a:rPr>
                      <m:t>𝑎</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𝑥</m:t>
                        </m:r>
                      </m:e>
                      <m:sub>
                        <m:r>
                          <a:rPr lang="tr-TR" i="1" dirty="0" smtClean="0">
                            <a:latin typeface="Cambria Math" panose="02040503050406030204" pitchFamily="18" charset="0"/>
                          </a:rPr>
                          <m:t>3</m:t>
                        </m:r>
                      </m:sub>
                    </m:sSub>
                    <m:r>
                      <a:rPr lang="tr-TR" i="1" dirty="0" smtClean="0">
                        <a:latin typeface="Cambria Math" panose="02040503050406030204" pitchFamily="18" charset="0"/>
                      </a:rPr>
                      <m:t> + </m:t>
                    </m:r>
                    <m:r>
                      <a:rPr lang="tr-TR" i="1" dirty="0" smtClean="0">
                        <a:latin typeface="Cambria Math" panose="02040503050406030204" pitchFamily="18" charset="0"/>
                      </a:rPr>
                      <m:t>𝑏</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𝑦</m:t>
                        </m:r>
                      </m:e>
                      <m:sub>
                        <m:r>
                          <a:rPr lang="tr-TR" i="1" dirty="0" smtClean="0">
                            <a:latin typeface="Cambria Math" panose="02040503050406030204" pitchFamily="18" charset="0"/>
                          </a:rPr>
                          <m:t>3</m:t>
                        </m:r>
                      </m:sub>
                    </m:sSub>
                  </m:oMath>
                </a14:m>
                <a:endParaRPr lang="tr-TR" dirty="0"/>
              </a:p>
              <a:p>
                <a:pPr marL="514350" indent="-514350" algn="just">
                  <a:lnSpc>
                    <a:spcPct val="170000"/>
                  </a:lnSpc>
                  <a:buFont typeface="+mj-lt"/>
                  <a:buAutoNum type="arabicPeriod"/>
                </a:pPr>
                <a14:m>
                  <m:oMath xmlns:m="http://schemas.openxmlformats.org/officeDocument/2006/math">
                    <m:r>
                      <a:rPr lang="tr-TR" i="1" dirty="0" smtClean="0">
                        <a:latin typeface="Cambria Math" panose="02040503050406030204" pitchFamily="18" charset="0"/>
                      </a:rPr>
                      <m:t>…</m:t>
                    </m:r>
                    <m:r>
                      <a:rPr lang="tr-TR" i="1" dirty="0">
                        <a:latin typeface="Cambria Math" panose="02040503050406030204" pitchFamily="18" charset="0"/>
                      </a:rPr>
                      <m:t>			</m:t>
                    </m:r>
                    <m:r>
                      <a:rPr lang="tr-TR" b="0" i="1" dirty="0" smtClean="0">
                        <a:latin typeface="Cambria Math" panose="02040503050406030204" pitchFamily="18" charset="0"/>
                      </a:rPr>
                      <m:t>                                     </m:t>
                    </m:r>
                    <m:r>
                      <a:rPr lang="tr-TR" i="1" dirty="0" smtClean="0">
                        <a:latin typeface="Cambria Math" panose="02040503050406030204" pitchFamily="18" charset="0"/>
                      </a:rPr>
                      <m:t>…</m:t>
                    </m:r>
                  </m:oMath>
                </a14:m>
                <a:endParaRPr lang="tr-TR" dirty="0"/>
              </a:p>
              <a:p>
                <a:pPr marL="514350" indent="-514350" algn="just">
                  <a:lnSpc>
                    <a:spcPct val="170000"/>
                  </a:lnSpc>
                  <a:buFont typeface="+mj-lt"/>
                  <a:buAutoNum type="arabicPeriod"/>
                </a:pPr>
                <a14:m>
                  <m:oMath xmlns:m="http://schemas.openxmlformats.org/officeDocument/2006/math">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b="0" i="1" dirty="0" smtClean="0">
                            <a:latin typeface="Cambria Math" panose="02040503050406030204" pitchFamily="18" charset="0"/>
                          </a:rPr>
                          <m:t>𝑛</m:t>
                        </m:r>
                        <m:r>
                          <a:rPr lang="tr-TR" b="0" i="1" dirty="0" smtClean="0">
                            <a:latin typeface="Cambria Math" panose="02040503050406030204" pitchFamily="18" charset="0"/>
                          </a:rPr>
                          <m:t>−2</m:t>
                        </m:r>
                      </m:sub>
                    </m:sSub>
                    <m:r>
                      <a:rPr lang="tr-TR" b="0" i="1" dirty="0" smtClean="0">
                        <a:latin typeface="Cambria Math" panose="02040503050406030204" pitchFamily="18" charset="0"/>
                      </a:rPr>
                      <m:t>=</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𝑞</m:t>
                        </m:r>
                      </m:e>
                      <m:sub>
                        <m:r>
                          <a:rPr lang="tr-TR" i="1" dirty="0" smtClean="0">
                            <a:latin typeface="Cambria Math" panose="02040503050406030204" pitchFamily="18" charset="0"/>
                          </a:rPr>
                          <m:t>𝑛</m:t>
                        </m:r>
                      </m:sub>
                    </m:sSub>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i="1" dirty="0" smtClean="0">
                            <a:latin typeface="Cambria Math" panose="02040503050406030204" pitchFamily="18" charset="0"/>
                          </a:rPr>
                          <m:t>𝑛</m:t>
                        </m:r>
                        <m:r>
                          <a:rPr lang="tr-TR" b="0" i="1" dirty="0" smtClean="0">
                            <a:latin typeface="Cambria Math" panose="02040503050406030204" pitchFamily="18" charset="0"/>
                          </a:rPr>
                          <m:t>−1</m:t>
                        </m:r>
                      </m:sub>
                    </m:sSub>
                    <m:r>
                      <a:rPr lang="tr-TR" i="1" dirty="0" smtClean="0">
                        <a:latin typeface="Cambria Math" panose="02040503050406030204" pitchFamily="18" charset="0"/>
                      </a:rPr>
                      <m:t>+ </m:t>
                    </m:r>
                    <m:sSub>
                      <m:sSubPr>
                        <m:ctrlPr>
                          <a:rPr lang="tr-TR" b="0" i="1" dirty="0" smtClean="0">
                            <a:latin typeface="Cambria Math" panose="02040503050406030204" pitchFamily="18" charset="0"/>
                          </a:rPr>
                        </m:ctrlPr>
                      </m:sSubPr>
                      <m:e>
                        <m:r>
                          <a:rPr lang="tr-TR" i="1" dirty="0" err="1" smtClean="0">
                            <a:latin typeface="Cambria Math" panose="02040503050406030204" pitchFamily="18" charset="0"/>
                          </a:rPr>
                          <m:t>𝑟</m:t>
                        </m:r>
                      </m:e>
                      <m:sub>
                        <m:r>
                          <a:rPr lang="tr-TR" i="1" dirty="0" err="1" smtClean="0">
                            <a:latin typeface="Cambria Math" panose="02040503050406030204" pitchFamily="18" charset="0"/>
                          </a:rPr>
                          <m:t>𝑛</m:t>
                        </m:r>
                      </m:sub>
                    </m:sSub>
                    <m:r>
                      <a:rPr lang="tr-TR" b="0" i="1" dirty="0" smtClean="0">
                        <a:latin typeface="Cambria Math" panose="02040503050406030204" pitchFamily="18" charset="0"/>
                      </a:rPr>
                      <m:t> </m:t>
                    </m:r>
                    <m:sSub>
                      <m:sSubPr>
                        <m:ctrlPr>
                          <a:rPr lang="tr-TR" b="0" i="1" dirty="0" smtClean="0">
                            <a:latin typeface="Cambria Math" panose="02040503050406030204" pitchFamily="18" charset="0"/>
                          </a:rPr>
                        </m:ctrlPr>
                      </m:sSubPr>
                      <m:e>
                        <m:r>
                          <a:rPr lang="tr-TR" b="0" i="1" dirty="0" smtClean="0">
                            <a:latin typeface="Cambria Math" panose="02040503050406030204" pitchFamily="18" charset="0"/>
                          </a:rPr>
                          <m:t>     </m:t>
                        </m:r>
                        <m:r>
                          <a:rPr lang="tr-TR" i="1" dirty="0" err="1" smtClean="0">
                            <a:latin typeface="Cambria Math" panose="02040503050406030204" pitchFamily="18" charset="0"/>
                          </a:rPr>
                          <m:t>𝑟</m:t>
                        </m:r>
                      </m:e>
                      <m:sub>
                        <m:r>
                          <a:rPr lang="tr-TR" i="1" dirty="0" err="1" smtClean="0">
                            <a:latin typeface="Cambria Math" panose="02040503050406030204" pitchFamily="18" charset="0"/>
                          </a:rPr>
                          <m:t>𝑛</m:t>
                        </m:r>
                      </m:sub>
                    </m:sSub>
                    <m:r>
                      <a:rPr lang="tr-TR" i="1" dirty="0" smtClean="0">
                        <a:latin typeface="Cambria Math" panose="02040503050406030204" pitchFamily="18" charset="0"/>
                      </a:rPr>
                      <m:t> = </m:t>
                    </m:r>
                    <m:r>
                      <a:rPr lang="tr-TR" i="1" dirty="0" err="1" smtClean="0">
                        <a:latin typeface="Cambria Math" panose="02040503050406030204" pitchFamily="18" charset="0"/>
                      </a:rPr>
                      <m:t>𝑎</m:t>
                    </m:r>
                    <m:sSub>
                      <m:sSubPr>
                        <m:ctrlPr>
                          <a:rPr lang="tr-TR" b="0" i="1" dirty="0" smtClean="0">
                            <a:latin typeface="Cambria Math" panose="02040503050406030204" pitchFamily="18" charset="0"/>
                          </a:rPr>
                        </m:ctrlPr>
                      </m:sSubPr>
                      <m:e>
                        <m:r>
                          <a:rPr lang="tr-TR" i="1" dirty="0" err="1" smtClean="0">
                            <a:latin typeface="Cambria Math" panose="02040503050406030204" pitchFamily="18" charset="0"/>
                          </a:rPr>
                          <m:t>𝑥</m:t>
                        </m:r>
                      </m:e>
                      <m:sub>
                        <m:r>
                          <a:rPr lang="tr-TR" i="1" dirty="0" err="1" smtClean="0">
                            <a:latin typeface="Cambria Math" panose="02040503050406030204" pitchFamily="18" charset="0"/>
                          </a:rPr>
                          <m:t>𝑛</m:t>
                        </m:r>
                      </m:sub>
                    </m:sSub>
                    <m:r>
                      <a:rPr lang="tr-TR" i="1" dirty="0" smtClean="0">
                        <a:latin typeface="Cambria Math" panose="02040503050406030204" pitchFamily="18" charset="0"/>
                      </a:rPr>
                      <m:t> + </m:t>
                    </m:r>
                    <m:r>
                      <a:rPr lang="tr-TR" i="1" dirty="0" err="1" smtClean="0">
                        <a:latin typeface="Cambria Math" panose="02040503050406030204" pitchFamily="18" charset="0"/>
                      </a:rPr>
                      <m:t>𝑏</m:t>
                    </m:r>
                    <m:sSub>
                      <m:sSubPr>
                        <m:ctrlPr>
                          <a:rPr lang="tr-TR" b="0" i="1" dirty="0" smtClean="0">
                            <a:latin typeface="Cambria Math" panose="02040503050406030204" pitchFamily="18" charset="0"/>
                          </a:rPr>
                        </m:ctrlPr>
                      </m:sSubPr>
                      <m:e>
                        <m:r>
                          <a:rPr lang="tr-TR" i="1" dirty="0" err="1" smtClean="0">
                            <a:latin typeface="Cambria Math" panose="02040503050406030204" pitchFamily="18" charset="0"/>
                          </a:rPr>
                          <m:t>𝑦</m:t>
                        </m:r>
                      </m:e>
                      <m:sub>
                        <m:r>
                          <a:rPr lang="tr-TR" i="1" dirty="0" err="1" smtClean="0">
                            <a:latin typeface="Cambria Math" panose="02040503050406030204" pitchFamily="18" charset="0"/>
                          </a:rPr>
                          <m:t>𝑛</m:t>
                        </m:r>
                      </m:sub>
                    </m:sSub>
                  </m:oMath>
                </a14:m>
                <a:endParaRPr lang="tr-TR" dirty="0"/>
              </a:p>
              <a:p>
                <a:pPr marL="514350" indent="-514350" algn="just">
                  <a:lnSpc>
                    <a:spcPct val="170000"/>
                  </a:lnSpc>
                  <a:buFont typeface="+mj-lt"/>
                  <a:buAutoNum type="arabicPeriod"/>
                </a:pPr>
                <a14:m>
                  <m:oMath xmlns:m="http://schemas.openxmlformats.org/officeDocument/2006/math">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i="1" dirty="0" smtClean="0">
                            <a:latin typeface="Cambria Math" panose="02040503050406030204" pitchFamily="18" charset="0"/>
                          </a:rPr>
                          <m:t>𝑛</m:t>
                        </m:r>
                        <m:r>
                          <a:rPr lang="tr-TR" b="0" i="1" dirty="0" smtClean="0">
                            <a:latin typeface="Cambria Math" panose="02040503050406030204" pitchFamily="18" charset="0"/>
                          </a:rPr>
                          <m:t>−1</m:t>
                        </m:r>
                      </m:sub>
                    </m:sSub>
                    <m:r>
                      <a:rPr lang="tr-TR" i="1" dirty="0" smtClean="0">
                        <a:latin typeface="Cambria Math" panose="02040503050406030204" pitchFamily="18" charset="0"/>
                      </a:rPr>
                      <m:t> = </m:t>
                    </m:r>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𝑞</m:t>
                        </m:r>
                      </m:e>
                      <m:sub>
                        <m:r>
                          <a:rPr lang="tr-TR" i="1" dirty="0" smtClean="0">
                            <a:latin typeface="Cambria Math" panose="02040503050406030204" pitchFamily="18" charset="0"/>
                          </a:rPr>
                          <m:t>𝑛</m:t>
                        </m:r>
                        <m:r>
                          <a:rPr lang="tr-TR" b="0" i="1" dirty="0" smtClean="0">
                            <a:latin typeface="Cambria Math" panose="02040503050406030204" pitchFamily="18" charset="0"/>
                          </a:rPr>
                          <m:t>+1</m:t>
                        </m:r>
                      </m:sub>
                    </m:sSub>
                    <m:sSub>
                      <m:sSubPr>
                        <m:ctrlPr>
                          <a:rPr lang="tr-TR" b="0" i="1" dirty="0" smtClean="0">
                            <a:latin typeface="Cambria Math" panose="02040503050406030204" pitchFamily="18" charset="0"/>
                          </a:rPr>
                        </m:ctrlPr>
                      </m:sSubPr>
                      <m:e>
                        <m:r>
                          <a:rPr lang="tr-TR" i="1" dirty="0" smtClean="0">
                            <a:latin typeface="Cambria Math" panose="02040503050406030204" pitchFamily="18" charset="0"/>
                          </a:rPr>
                          <m:t>𝑟</m:t>
                        </m:r>
                      </m:e>
                      <m:sub>
                        <m:r>
                          <a:rPr lang="tr-TR" i="1" dirty="0" smtClean="0">
                            <a:latin typeface="Cambria Math" panose="02040503050406030204" pitchFamily="18" charset="0"/>
                          </a:rPr>
                          <m:t>𝑛</m:t>
                        </m:r>
                      </m:sub>
                    </m:sSub>
                    <m:r>
                      <a:rPr lang="tr-TR" i="1" dirty="0" smtClean="0">
                        <a:latin typeface="Cambria Math" panose="02040503050406030204" pitchFamily="18" charset="0"/>
                      </a:rPr>
                      <m:t> + 0</m:t>
                    </m:r>
                  </m:oMath>
                </a14:m>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21"/>
                </a:stretch>
              </a:blipFill>
            </p:spPr>
            <p:txBody>
              <a:bodyPr/>
              <a:lstStyle/>
              <a:p>
                <a:r>
                  <a:rPr lang="en-TR">
                    <a:noFill/>
                  </a:rPr>
                  <a:t> </a:t>
                </a:r>
              </a:p>
            </p:txBody>
          </p:sp>
        </mc:Fallback>
      </mc:AlternateContent>
    </p:spTree>
    <p:extLst>
      <p:ext uri="{BB962C8B-B14F-4D97-AF65-F5344CB8AC3E}">
        <p14:creationId xmlns:p14="http://schemas.microsoft.com/office/powerpoint/2010/main" val="2366367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E801-0E40-0842-B05D-8200D750EE19}"/>
              </a:ext>
            </a:extLst>
          </p:cNvPr>
          <p:cNvSpPr>
            <a:spLocks noGrp="1"/>
          </p:cNvSpPr>
          <p:nvPr>
            <p:ph type="title"/>
          </p:nvPr>
        </p:nvSpPr>
        <p:spPr/>
        <p:txBody>
          <a:bodyPr/>
          <a:lstStyle/>
          <a:p>
            <a:r>
              <a:rPr lang="tr-TR" dirty="0">
                <a:solidFill>
                  <a:srgbClr val="00B0F0"/>
                </a:solidFill>
              </a:rPr>
              <a:t>Bölme Algoritması</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8F5FC0-C9B8-A542-A9A2-050F49BAF691}"/>
                  </a:ext>
                </a:extLst>
              </p:cNvPr>
              <p:cNvSpPr>
                <a:spLocks noGrp="1"/>
              </p:cNvSpPr>
              <p:nvPr>
                <p:ph idx="1"/>
              </p:nvPr>
            </p:nvSpPr>
            <p:spPr/>
            <p:txBody>
              <a:bodyPr/>
              <a:lstStyle/>
              <a:p>
                <a:pPr>
                  <a:lnSpc>
                    <a:spcPct val="150000"/>
                  </a:lnSpc>
                </a:pPr>
                <a14:m>
                  <m:oMath xmlns:m="http://schemas.openxmlformats.org/officeDocument/2006/math">
                    <m:r>
                      <a:rPr lang="tr-TR" smtClean="0">
                        <a:latin typeface="Cambria Math" panose="02040503050406030204" pitchFamily="18" charset="0"/>
                      </a:rPr>
                      <m:t>𝑎</m:t>
                    </m:r>
                    <m:r>
                      <a:rPr lang="tr-TR" smtClean="0">
                        <a:latin typeface="Cambria Math" panose="02040503050406030204" pitchFamily="18" charset="0"/>
                      </a:rPr>
                      <m:t>=</m:t>
                    </m:r>
                    <m:r>
                      <a:rPr lang="tr-TR" smtClean="0">
                        <a:latin typeface="Cambria Math" panose="02040503050406030204" pitchFamily="18" charset="0"/>
                      </a:rPr>
                      <m:t>𝑞𝑛</m:t>
                    </m:r>
                    <m:r>
                      <a:rPr lang="tr-TR" smtClean="0">
                        <a:latin typeface="Cambria Math" panose="02040503050406030204" pitchFamily="18" charset="0"/>
                      </a:rPr>
                      <m:t>+</m:t>
                    </m:r>
                    <m:r>
                      <a:rPr lang="tr-TR" smtClean="0">
                        <a:latin typeface="Cambria Math" panose="02040503050406030204" pitchFamily="18" charset="0"/>
                      </a:rPr>
                      <m:t>𝑟</m:t>
                    </m:r>
                    <m:r>
                      <a:rPr lang="tr-TR" smtClean="0">
                        <a:latin typeface="Cambria Math" panose="02040503050406030204" pitchFamily="18" charset="0"/>
                      </a:rPr>
                      <m:t>     0≤</m:t>
                    </m:r>
                    <m:r>
                      <a:rPr lang="tr-TR" smtClean="0">
                        <a:latin typeface="Cambria Math" panose="02040503050406030204" pitchFamily="18" charset="0"/>
                      </a:rPr>
                      <m:t>𝑟</m:t>
                    </m:r>
                    <m:r>
                      <a:rPr lang="tr-TR" smtClean="0">
                        <a:latin typeface="Cambria Math" panose="02040503050406030204" pitchFamily="18" charset="0"/>
                      </a:rPr>
                      <m:t>&lt;</m:t>
                    </m:r>
                    <m:r>
                      <a:rPr lang="tr-TR" smtClean="0">
                        <a:latin typeface="Cambria Math" panose="02040503050406030204" pitchFamily="18" charset="0"/>
                      </a:rPr>
                      <m:t>𝑛</m:t>
                    </m:r>
                    <m:r>
                      <a:rPr lang="tr-TR" smtClean="0">
                        <a:latin typeface="Cambria Math" panose="02040503050406030204" pitchFamily="18" charset="0"/>
                      </a:rPr>
                      <m:t> ;  </m:t>
                    </m:r>
                    <m:r>
                      <a:rPr lang="tr-TR" smtClean="0">
                        <a:latin typeface="Cambria Math" panose="02040503050406030204" pitchFamily="18" charset="0"/>
                      </a:rPr>
                      <m:t>𝑞</m:t>
                    </m:r>
                    <m:r>
                      <a:rPr lang="tr-TR" smtClean="0">
                        <a:latin typeface="Cambria Math" panose="02040503050406030204" pitchFamily="18" charset="0"/>
                      </a:rPr>
                      <m:t>= </m:t>
                    </m:r>
                    <m:d>
                      <m:dPr>
                        <m:begChr m:val="⌊"/>
                        <m:endChr m:val="⌋"/>
                        <m:ctrlPr>
                          <a:rPr lang="tr-TR" i="1">
                            <a:latin typeface="Cambria Math" panose="02040503050406030204" pitchFamily="18" charset="0"/>
                          </a:rPr>
                        </m:ctrlPr>
                      </m:dPr>
                      <m:e>
                        <m:r>
                          <a:rPr lang="tr-TR">
                            <a:latin typeface="Cambria Math" panose="02040503050406030204" pitchFamily="18" charset="0"/>
                          </a:rPr>
                          <m:t>𝑎</m:t>
                        </m:r>
                        <m:r>
                          <a:rPr lang="en-US" b="0" i="0" smtClean="0">
                            <a:latin typeface="Cambria Math" panose="02040503050406030204" pitchFamily="18" charset="0"/>
                          </a:rPr>
                          <m:t>/</m:t>
                        </m:r>
                        <m:r>
                          <a:rPr lang="tr-TR">
                            <a:latin typeface="Cambria Math" panose="02040503050406030204" pitchFamily="18" charset="0"/>
                          </a:rPr>
                          <m:t>𝑛</m:t>
                        </m:r>
                      </m:e>
                    </m:d>
                  </m:oMath>
                </a14:m>
                <a:endParaRPr lang="tr-TR" dirty="0"/>
              </a:p>
              <a:p>
                <a:pPr lvl="1">
                  <a:lnSpc>
                    <a:spcPct val="150000"/>
                  </a:lnSpc>
                </a:pPr>
                <a14:m>
                  <m:oMath xmlns:m="http://schemas.openxmlformats.org/officeDocument/2006/math">
                    <m:d>
                      <m:dPr>
                        <m:begChr m:val="⌊"/>
                        <m:endChr m:val="⌋"/>
                        <m:ctrlPr>
                          <a:rPr lang="tr-TR" i="1" smtClean="0">
                            <a:latin typeface="Cambria Math" panose="02040503050406030204" pitchFamily="18" charset="0"/>
                          </a:rPr>
                        </m:ctrlPr>
                      </m:dPr>
                      <m:e>
                        <m:r>
                          <a:rPr lang="tr-TR" smtClean="0">
                            <a:latin typeface="Cambria Math" panose="02040503050406030204" pitchFamily="18" charset="0"/>
                          </a:rPr>
                          <m:t>𝑥</m:t>
                        </m:r>
                      </m:e>
                    </m:d>
                    <m:r>
                      <a:rPr lang="tr-TR" smtClean="0">
                        <a:latin typeface="Cambria Math" panose="02040503050406030204" pitchFamily="18" charset="0"/>
                      </a:rPr>
                      <m:t>, </m:t>
                    </m:r>
                    <m:sSup>
                      <m:sSupPr>
                        <m:ctrlPr>
                          <a:rPr lang="tr-TR" i="1" smtClean="0">
                            <a:latin typeface="Cambria Math" panose="02040503050406030204" pitchFamily="18" charset="0"/>
                          </a:rPr>
                        </m:ctrlPr>
                      </m:sSupPr>
                      <m:e>
                        <m:r>
                          <a:rPr lang="tr-TR" smtClean="0">
                            <a:latin typeface="Cambria Math" panose="02040503050406030204" pitchFamily="18" charset="0"/>
                          </a:rPr>
                          <m:t>𝑥</m:t>
                        </m:r>
                      </m:e>
                      <m:sup>
                        <m:r>
                          <a:rPr lang="tr-TR" smtClean="0">
                            <a:latin typeface="Cambria Math" panose="02040503050406030204" pitchFamily="18" charset="0"/>
                          </a:rPr>
                          <m:t>′</m:t>
                        </m:r>
                      </m:sup>
                    </m:sSup>
                    <m:r>
                      <a:rPr lang="tr-TR" smtClean="0">
                        <a:latin typeface="Cambria Math" panose="02040503050406030204" pitchFamily="18" charset="0"/>
                      </a:rPr>
                      <m:t>𝑑𝑒𝑛</m:t>
                    </m:r>
                    <m:r>
                      <a:rPr lang="tr-TR" smtClean="0">
                        <a:latin typeface="Cambria Math" panose="02040503050406030204" pitchFamily="18" charset="0"/>
                      </a:rPr>
                      <m:t> </m:t>
                    </m:r>
                    <m:r>
                      <a:rPr lang="tr-TR" smtClean="0">
                        <a:latin typeface="Cambria Math" panose="02040503050406030204" pitchFamily="18" charset="0"/>
                      </a:rPr>
                      <m:t>𝑘</m:t>
                    </m:r>
                    <m:r>
                      <a:rPr lang="tr-TR" smtClean="0">
                        <a:latin typeface="Cambria Math" panose="02040503050406030204" pitchFamily="18" charset="0"/>
                      </a:rPr>
                      <m:t>üçü</m:t>
                    </m:r>
                    <m:r>
                      <a:rPr lang="tr-TR" smtClean="0">
                        <a:latin typeface="Cambria Math" panose="02040503050406030204" pitchFamily="18" charset="0"/>
                      </a:rPr>
                      <m:t>𝑘</m:t>
                    </m:r>
                    <m:r>
                      <a:rPr lang="tr-TR" smtClean="0">
                        <a:latin typeface="Cambria Math" panose="02040503050406030204" pitchFamily="18" charset="0"/>
                      </a:rPr>
                      <m:t> </m:t>
                    </m:r>
                    <m:r>
                      <a:rPr lang="tr-TR" smtClean="0">
                        <a:latin typeface="Cambria Math" panose="02040503050406030204" pitchFamily="18" charset="0"/>
                      </a:rPr>
                      <m:t>𝑣𝑒𝑦𝑎</m:t>
                    </m:r>
                    <m:r>
                      <a:rPr lang="tr-TR" smtClean="0">
                        <a:latin typeface="Cambria Math" panose="02040503050406030204" pitchFamily="18" charset="0"/>
                      </a:rPr>
                      <m:t> </m:t>
                    </m:r>
                    <m:r>
                      <a:rPr lang="tr-TR" smtClean="0">
                        <a:latin typeface="Cambria Math" panose="02040503050406030204" pitchFamily="18" charset="0"/>
                      </a:rPr>
                      <m:t>𝑒</m:t>
                    </m:r>
                    <m:r>
                      <a:rPr lang="tr-TR" smtClean="0">
                        <a:latin typeface="Cambria Math" panose="02040503050406030204" pitchFamily="18" charset="0"/>
                      </a:rPr>
                      <m:t>ş</m:t>
                    </m:r>
                    <m:r>
                      <a:rPr lang="tr-TR" smtClean="0">
                        <a:latin typeface="Cambria Math" panose="02040503050406030204" pitchFamily="18" charset="0"/>
                      </a:rPr>
                      <m:t>𝑖𝑡</m:t>
                    </m:r>
                    <m:r>
                      <a:rPr lang="tr-TR" smtClean="0">
                        <a:latin typeface="Cambria Math" panose="02040503050406030204" pitchFamily="18" charset="0"/>
                      </a:rPr>
                      <m:t> </m:t>
                    </m:r>
                    <m:r>
                      <a:rPr lang="tr-TR" smtClean="0">
                        <a:latin typeface="Cambria Math" panose="02040503050406030204" pitchFamily="18" charset="0"/>
                      </a:rPr>
                      <m:t>𝑒𝑛</m:t>
                    </m:r>
                    <m:r>
                      <a:rPr lang="tr-TR" smtClean="0">
                        <a:latin typeface="Cambria Math" panose="02040503050406030204" pitchFamily="18" charset="0"/>
                      </a:rPr>
                      <m:t> </m:t>
                    </m:r>
                    <m:r>
                      <a:rPr lang="tr-TR" smtClean="0">
                        <a:latin typeface="Cambria Math" panose="02040503050406030204" pitchFamily="18" charset="0"/>
                      </a:rPr>
                      <m:t>𝑏</m:t>
                    </m:r>
                    <m:r>
                      <a:rPr lang="tr-TR" smtClean="0">
                        <a:latin typeface="Cambria Math" panose="02040503050406030204" pitchFamily="18" charset="0"/>
                      </a:rPr>
                      <m:t>ü</m:t>
                    </m:r>
                    <m:r>
                      <a:rPr lang="tr-TR" smtClean="0">
                        <a:latin typeface="Cambria Math" panose="02040503050406030204" pitchFamily="18" charset="0"/>
                      </a:rPr>
                      <m:t>𝑦</m:t>
                    </m:r>
                    <m:r>
                      <a:rPr lang="tr-TR" smtClean="0">
                        <a:latin typeface="Cambria Math" panose="02040503050406030204" pitchFamily="18" charset="0"/>
                      </a:rPr>
                      <m:t>ü</m:t>
                    </m:r>
                    <m:r>
                      <a:rPr lang="tr-TR" smtClean="0">
                        <a:latin typeface="Cambria Math" panose="02040503050406030204" pitchFamily="18" charset="0"/>
                      </a:rPr>
                      <m:t>𝑘</m:t>
                    </m:r>
                    <m:r>
                      <a:rPr lang="tr-TR" smtClean="0">
                        <a:latin typeface="Cambria Math" panose="02040503050406030204" pitchFamily="18" charset="0"/>
                      </a:rPr>
                      <m:t> </m:t>
                    </m:r>
                    <m:r>
                      <a:rPr lang="tr-TR" smtClean="0">
                        <a:latin typeface="Cambria Math" panose="02040503050406030204" pitchFamily="18" charset="0"/>
                      </a:rPr>
                      <m:t>𝑡𝑎𝑚𝑠𝑎𝑦𝚤</m:t>
                    </m:r>
                  </m:oMath>
                </a14:m>
                <a:endParaRPr lang="tr-TR" dirty="0"/>
              </a:p>
              <a:p>
                <a:pPr>
                  <a:lnSpc>
                    <a:spcPct val="150000"/>
                  </a:lnSpc>
                </a:pPr>
                <a:endParaRPr lang="tr-TR" dirty="0"/>
              </a:p>
            </p:txBody>
          </p:sp>
        </mc:Choice>
        <mc:Fallback xmlns="">
          <p:sp>
            <p:nvSpPr>
              <p:cNvPr id="3" name="Content Placeholder 2">
                <a:extLst>
                  <a:ext uri="{FF2B5EF4-FFF2-40B4-BE49-F238E27FC236}">
                    <a16:creationId xmlns:a16="http://schemas.microsoft.com/office/drawing/2014/main" id="{B38F5FC0-C9B8-A542-A9A2-050F49BAF691}"/>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TR">
                    <a:noFill/>
                  </a:rPr>
                  <a:t> </a:t>
                </a:r>
              </a:p>
            </p:txBody>
          </p:sp>
        </mc:Fallback>
      </mc:AlternateContent>
    </p:spTree>
    <p:extLst>
      <p:ext uri="{BB962C8B-B14F-4D97-AF65-F5344CB8AC3E}">
        <p14:creationId xmlns:p14="http://schemas.microsoft.com/office/powerpoint/2010/main" val="3134211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Genişletilmiş Öklid Algoritması</a:t>
            </a:r>
          </a:p>
        </p:txBody>
      </p:sp>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70000" lnSpcReduction="20000"/>
          </a:bodyPr>
          <a:lstStyle/>
          <a:p>
            <a:pPr>
              <a:lnSpc>
                <a:spcPct val="170000"/>
              </a:lnSpc>
            </a:pPr>
            <a:r>
              <a:rPr lang="tr-TR" dirty="0"/>
              <a:t>101 </a:t>
            </a:r>
            <a:r>
              <a:rPr lang="tr-TR" dirty="0" err="1"/>
              <a:t>modulo</a:t>
            </a:r>
            <a:r>
              <a:rPr lang="tr-TR" dirty="0"/>
              <a:t> 4620'nin tersini bulun.</a:t>
            </a:r>
          </a:p>
          <a:p>
            <a:pPr>
              <a:lnSpc>
                <a:spcPct val="170000"/>
              </a:lnSpc>
            </a:pPr>
            <a:endParaRPr lang="tr-TR" dirty="0"/>
          </a:p>
          <a:p>
            <a:pPr>
              <a:lnSpc>
                <a:spcPct val="170000"/>
              </a:lnSpc>
            </a:pPr>
            <a:r>
              <a:rPr lang="tr-TR" dirty="0"/>
              <a:t>101 </a:t>
            </a:r>
            <a:r>
              <a:rPr lang="tr-TR" dirty="0" err="1"/>
              <a:t>modulo</a:t>
            </a:r>
            <a:r>
              <a:rPr lang="tr-TR" dirty="0"/>
              <a:t> 4620'nin tersini hesaplamak için kullanılan tüm adımları:</a:t>
            </a:r>
          </a:p>
          <a:p>
            <a:pPr lvl="1">
              <a:lnSpc>
                <a:spcPct val="170000"/>
              </a:lnSpc>
            </a:pPr>
            <a:r>
              <a:rPr lang="tr-TR" dirty="0"/>
              <a:t>İlk olarak, </a:t>
            </a:r>
            <a:r>
              <a:rPr lang="tr-TR" dirty="0" err="1"/>
              <a:t>gcd</a:t>
            </a:r>
            <a:r>
              <a:rPr lang="tr-TR" dirty="0"/>
              <a:t>(101, 4620)=1'yi göstermek için Öklid algoritmasını kullanırız. </a:t>
            </a:r>
          </a:p>
          <a:p>
            <a:pPr lvl="1">
              <a:lnSpc>
                <a:spcPct val="170000"/>
              </a:lnSpc>
            </a:pPr>
            <a:r>
              <a:rPr lang="tr-TR" dirty="0"/>
              <a:t>Ardından, 101a + 4620b = 1 olacak şekilde </a:t>
            </a:r>
            <a:r>
              <a:rPr lang="tr-TR" dirty="0" err="1"/>
              <a:t>Bézout</a:t>
            </a:r>
            <a:r>
              <a:rPr lang="tr-TR" dirty="0"/>
              <a:t> katsayılarını bulmak için adımları tersine çevireceğiz. </a:t>
            </a:r>
          </a:p>
          <a:p>
            <a:pPr lvl="1">
              <a:lnSpc>
                <a:spcPct val="170000"/>
              </a:lnSpc>
            </a:pPr>
            <a:r>
              <a:rPr lang="tr-TR" dirty="0"/>
              <a:t>Ardından, a'nın 101 </a:t>
            </a:r>
            <a:r>
              <a:rPr lang="tr-TR" dirty="0" err="1"/>
              <a:t>modulo</a:t>
            </a:r>
            <a:r>
              <a:rPr lang="tr-TR" dirty="0"/>
              <a:t> 4620'nin tersi olduğu takip edilecektir. </a:t>
            </a:r>
          </a:p>
          <a:p>
            <a:pPr lvl="1">
              <a:lnSpc>
                <a:spcPct val="170000"/>
              </a:lnSpc>
            </a:pPr>
            <a:r>
              <a:rPr lang="tr-TR" dirty="0"/>
              <a:t>Son sıfırdan farklı kalan 1 olduğundan, </a:t>
            </a:r>
            <a:r>
              <a:rPr lang="tr-TR" dirty="0" err="1"/>
              <a:t>gcd</a:t>
            </a:r>
            <a:r>
              <a:rPr lang="tr-TR" dirty="0"/>
              <a:t>(101, 4620) = 1 olduğunu biliyoruz. her ardışık kalan çifti. Her adımda, bölenin ve bölenin lineer bir birleşimi olarak ifade ederek kalanı eleriz.</a:t>
            </a:r>
          </a:p>
        </p:txBody>
      </p:sp>
    </p:spTree>
    <p:extLst>
      <p:ext uri="{BB962C8B-B14F-4D97-AF65-F5344CB8AC3E}">
        <p14:creationId xmlns:p14="http://schemas.microsoft.com/office/powerpoint/2010/main" val="666308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Asal Sayılar</a:t>
            </a:r>
          </a:p>
        </p:txBody>
      </p:sp>
      <p:pic>
        <p:nvPicPr>
          <p:cNvPr id="5" name="Content Placeholder 4">
            <a:extLst>
              <a:ext uri="{FF2B5EF4-FFF2-40B4-BE49-F238E27FC236}">
                <a16:creationId xmlns:a16="http://schemas.microsoft.com/office/drawing/2014/main" id="{8C0FE0F1-CC55-DE40-8792-248364F364B8}"/>
              </a:ext>
            </a:extLst>
          </p:cNvPr>
          <p:cNvPicPr>
            <a:picLocks noGrp="1" noChangeAspect="1"/>
          </p:cNvPicPr>
          <p:nvPr>
            <p:ph idx="1"/>
          </p:nvPr>
        </p:nvPicPr>
        <p:blipFill>
          <a:blip r:embed="rId2"/>
          <a:stretch>
            <a:fillRect/>
          </a:stretch>
        </p:blipFill>
        <p:spPr>
          <a:xfrm rot="5400000">
            <a:off x="3445080" y="118159"/>
            <a:ext cx="5301840" cy="8177841"/>
          </a:xfrm>
        </p:spPr>
      </p:pic>
    </p:spTree>
    <p:extLst>
      <p:ext uri="{BB962C8B-B14F-4D97-AF65-F5344CB8AC3E}">
        <p14:creationId xmlns:p14="http://schemas.microsoft.com/office/powerpoint/2010/main" val="3899616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err="1">
                <a:solidFill>
                  <a:srgbClr val="00B0F0"/>
                </a:solidFill>
              </a:rPr>
              <a:t>Euler</a:t>
            </a:r>
            <a:r>
              <a:rPr lang="tr-TR" dirty="0">
                <a:solidFill>
                  <a:srgbClr val="00B0F0"/>
                </a:solidFill>
              </a:rPr>
              <a:t> Teoremleri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55000" lnSpcReduction="20000"/>
              </a:bodyPr>
              <a:lstStyle/>
              <a:p>
                <a:pPr marL="0" indent="0" algn="just">
                  <a:lnSpc>
                    <a:spcPct val="150000"/>
                  </a:lnSpc>
                  <a:buNone/>
                </a:pPr>
                <a:r>
                  <a:rPr lang="tr-TR" b="1" dirty="0"/>
                  <a:t>Euler </a:t>
                </a:r>
                <a:r>
                  <a:rPr lang="tr-TR" b="1" dirty="0" err="1"/>
                  <a:t>Totient</a:t>
                </a:r>
                <a:r>
                  <a:rPr lang="tr-TR" b="1" dirty="0"/>
                  <a:t> Fonksiyonu,</a:t>
                </a:r>
                <a:r>
                  <a:rPr lang="tr-TR" dirty="0"/>
                  <a:t> </a:t>
                </a:r>
                <a14:m>
                  <m:oMath xmlns:m="http://schemas.openxmlformats.org/officeDocument/2006/math">
                    <m:r>
                      <a:rPr lang="tr-TR" i="1" smtClean="0">
                        <a:latin typeface="Cambria Math" panose="02040503050406030204" pitchFamily="18" charset="0"/>
                        <a:ea typeface="Cambria Math" panose="02040503050406030204" pitchFamily="18" charset="0"/>
                      </a:rPr>
                      <m:t>𝜙</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m:t>
                    </m:r>
                  </m:oMath>
                </a14:m>
                <a:r>
                  <a:rPr lang="tr-TR" b="1" dirty="0"/>
                  <a:t> </a:t>
                </a:r>
                <a:r>
                  <a:rPr lang="tr-TR" dirty="0"/>
                  <a:t>olarak ifade edilir ve n sayısından küçük ve n ile aralarında asal olan sayıların toplam sayısıdır.</a:t>
                </a:r>
              </a:p>
              <a:p>
                <a:pPr marL="0" indent="0" algn="just">
                  <a:lnSpc>
                    <a:spcPct val="150000"/>
                  </a:lnSpc>
                  <a:buNone/>
                </a:pPr>
                <a14:m>
                  <m:oMathPara xmlns:m="http://schemas.openxmlformats.org/officeDocument/2006/math">
                    <m:oMathParaPr>
                      <m:jc m:val="centerGroup"/>
                    </m:oMathParaPr>
                    <m:oMath xmlns:m="http://schemas.openxmlformats.org/officeDocument/2006/math">
                      <m:r>
                        <m:rPr>
                          <m:sty m:val="p"/>
                        </m:rPr>
                        <a:rPr lang="tr-TR" b="0" i="0" smtClean="0">
                          <a:latin typeface="Cambria Math" panose="02040503050406030204" pitchFamily="18" charset="0"/>
                          <a:ea typeface="Cambria Math" panose="02040503050406030204" pitchFamily="18" charset="0"/>
                        </a:rPr>
                        <m:t>ϕ</m:t>
                      </m:r>
                      <m:d>
                        <m:dPr>
                          <m:ctrlPr>
                            <a:rPr lang="tr-TR" b="0" i="1" smtClean="0">
                              <a:latin typeface="Cambria Math" panose="02040503050406030204" pitchFamily="18" charset="0"/>
                              <a:ea typeface="Cambria Math" panose="02040503050406030204" pitchFamily="18" charset="0"/>
                            </a:rPr>
                          </m:ctrlPr>
                        </m:dPr>
                        <m:e>
                          <m:r>
                            <a:rPr lang="tr-TR" b="0" i="0" smtClean="0">
                              <a:latin typeface="Cambria Math" panose="02040503050406030204" pitchFamily="18" charset="0"/>
                              <a:ea typeface="Cambria Math" panose="02040503050406030204" pitchFamily="18" charset="0"/>
                            </a:rPr>
                            <m:t>1</m:t>
                          </m:r>
                        </m:e>
                      </m:d>
                      <m:r>
                        <a:rPr lang="tr-TR" b="0" i="0" smtClean="0">
                          <a:latin typeface="Cambria Math" panose="02040503050406030204" pitchFamily="18" charset="0"/>
                          <a:ea typeface="Cambria Math" panose="02040503050406030204" pitchFamily="18" charset="0"/>
                        </a:rPr>
                        <m:t>=1</m:t>
                      </m:r>
                    </m:oMath>
                  </m:oMathPara>
                </a14:m>
                <a:endParaRPr lang="tr-TR" b="0" dirty="0">
                  <a:ea typeface="Cambria Math" panose="020405030504060302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ea typeface="Cambria Math" panose="02040503050406030204" pitchFamily="18" charset="0"/>
                        </a:rPr>
                        <m:t>𝜙</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37</m:t>
                          </m:r>
                        </m:e>
                      </m:d>
                      <m:r>
                        <a:rPr lang="tr-TR" b="0" i="1" smtClean="0">
                          <a:latin typeface="Cambria Math" panose="02040503050406030204" pitchFamily="18" charset="0"/>
                          <a:ea typeface="Cambria Math" panose="02040503050406030204" pitchFamily="18" charset="0"/>
                        </a:rPr>
                        <m:t>=36 (37 </m:t>
                      </m:r>
                      <m:r>
                        <a:rPr lang="tr-TR" b="0" i="1" smtClean="0">
                          <a:latin typeface="Cambria Math" panose="02040503050406030204" pitchFamily="18" charset="0"/>
                          <a:ea typeface="Cambria Math" panose="02040503050406030204" pitchFamily="18" charset="0"/>
                        </a:rPr>
                        <m:t>𝑎𝑠𝑎𝑙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𝑑𝑜</m:t>
                      </m:r>
                      <m:r>
                        <a:rPr lang="tr-TR" b="0" i="1" smtClean="0">
                          <a:latin typeface="Cambria Math" panose="02040503050406030204" pitchFamily="18" charset="0"/>
                          <a:ea typeface="Cambria Math" panose="02040503050406030204" pitchFamily="18" charset="0"/>
                        </a:rPr>
                        <m:t>ğ</m:t>
                      </m:r>
                      <m:r>
                        <a:rPr lang="tr-TR" b="0" i="1" smtClean="0">
                          <a:latin typeface="Cambria Math" panose="02040503050406030204" pitchFamily="18" charset="0"/>
                          <a:ea typeface="Cambria Math" panose="02040503050406030204" pitchFamily="18" charset="0"/>
                        </a:rPr>
                        <m:t>𝑎𝑙</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𝑜𝑙𝑎𝑟𝑎𝑘</m:t>
                      </m:r>
                      <m:r>
                        <a:rPr lang="tr-TR" b="0" i="1" smtClean="0">
                          <a:latin typeface="Cambria Math" panose="02040503050406030204" pitchFamily="18" charset="0"/>
                          <a:ea typeface="Cambria Math" panose="02040503050406030204" pitchFamily="18" charset="0"/>
                        </a:rPr>
                        <m:t> </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1</m:t>
                          </m:r>
                        </m:e>
                        <m:sup>
                          <m:r>
                            <a:rPr lang="tr-TR" b="0" i="1" smtClean="0">
                              <a:latin typeface="Cambria Math" panose="02040503050406030204" pitchFamily="18" charset="0"/>
                              <a:ea typeface="Cambria Math" panose="02040503050406030204" pitchFamily="18" charset="0"/>
                            </a:rPr>
                            <m:t>′</m:t>
                          </m:r>
                        </m:sup>
                      </m:sSup>
                      <m:r>
                        <a:rPr lang="tr-TR" b="0" i="1" smtClean="0">
                          <a:latin typeface="Cambria Math" panose="02040503050406030204" pitchFamily="18" charset="0"/>
                          <a:ea typeface="Cambria Math" panose="02040503050406030204" pitchFamily="18" charset="0"/>
                        </a:rPr>
                        <m:t>𝑑𝑒𝑛</m:t>
                      </m:r>
                      <m:r>
                        <a:rPr lang="tr-TR" b="0" i="1" smtClean="0">
                          <a:latin typeface="Cambria Math" panose="02040503050406030204" pitchFamily="18" charset="0"/>
                          <a:ea typeface="Cambria Math" panose="02040503050406030204" pitchFamily="18" charset="0"/>
                        </a:rPr>
                        <m:t> </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36</m:t>
                          </m:r>
                        </m:e>
                        <m:sup>
                          <m:r>
                            <a:rPr lang="tr-TR" b="0" i="1" smtClean="0">
                              <a:latin typeface="Cambria Math" panose="02040503050406030204" pitchFamily="18" charset="0"/>
                              <a:ea typeface="Cambria Math" panose="02040503050406030204" pitchFamily="18" charset="0"/>
                            </a:rPr>
                            <m:t>′</m:t>
                          </m:r>
                        </m:sup>
                      </m:sSup>
                      <m:r>
                        <a:rPr lang="tr-TR" b="0" i="1" smtClean="0">
                          <a:latin typeface="Cambria Math" panose="02040503050406030204" pitchFamily="18" charset="0"/>
                          <a:ea typeface="Cambria Math" panose="02040503050406030204" pitchFamily="18" charset="0"/>
                        </a:rPr>
                        <m:t>𝑦𝑎</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𝑏</m:t>
                      </m:r>
                      <m:r>
                        <a:rPr lang="tr-TR" b="0" i="1" smtClean="0">
                          <a:latin typeface="Cambria Math" panose="02040503050406030204" pitchFamily="18" charset="0"/>
                          <a:ea typeface="Cambria Math" panose="02040503050406030204" pitchFamily="18" charset="0"/>
                        </a:rPr>
                        <m:t>ü</m:t>
                      </m:r>
                      <m:r>
                        <a:rPr lang="tr-TR" b="0" i="1" smtClean="0">
                          <a:latin typeface="Cambria Math" panose="02040503050406030204" pitchFamily="18" charset="0"/>
                          <a:ea typeface="Cambria Math" panose="02040503050406030204" pitchFamily="18" charset="0"/>
                        </a:rPr>
                        <m:t>𝑡</m:t>
                      </m:r>
                      <m:r>
                        <a:rPr lang="tr-TR" b="0" i="1" smtClean="0">
                          <a:latin typeface="Cambria Math" panose="02040503050406030204" pitchFamily="18" charset="0"/>
                          <a:ea typeface="Cambria Math" panose="02040503050406030204" pitchFamily="18" charset="0"/>
                        </a:rPr>
                        <m:t>ü</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𝑠𝑎𝑦𝚤𝑙𝑎𝑟</m:t>
                      </m:r>
                      <m:r>
                        <a:rPr lang="tr-TR" b="0" i="1" smtClean="0">
                          <a:latin typeface="Cambria Math" panose="02040503050406030204" pitchFamily="18" charset="0"/>
                          <a:ea typeface="Cambria Math" panose="02040503050406030204" pitchFamily="18" charset="0"/>
                        </a:rPr>
                        <m:t>)</m:t>
                      </m:r>
                    </m:oMath>
                  </m:oMathPara>
                </a14:m>
                <a:endParaRPr lang="tr-TR" b="0" dirty="0">
                  <a:ea typeface="Cambria Math" panose="020405030504060302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ea typeface="Cambria Math" panose="02040503050406030204" pitchFamily="18" charset="0"/>
                        </a:rPr>
                        <m:t>𝜙</m:t>
                      </m:r>
                      <m:d>
                        <m:dPr>
                          <m:ctrlPr>
                            <a:rPr lang="tr-TR" i="1">
                              <a:latin typeface="Cambria Math" panose="02040503050406030204" pitchFamily="18" charset="0"/>
                              <a:ea typeface="Cambria Math" panose="02040503050406030204" pitchFamily="18" charset="0"/>
                            </a:rPr>
                          </m:ctrlPr>
                        </m:dPr>
                        <m:e>
                          <m:r>
                            <a:rPr lang="tr-TR" i="1">
                              <a:latin typeface="Cambria Math" panose="02040503050406030204" pitchFamily="18" charset="0"/>
                              <a:ea typeface="Cambria Math" panose="02040503050406030204" pitchFamily="18" charset="0"/>
                            </a:rPr>
                            <m:t>3</m:t>
                          </m:r>
                          <m:r>
                            <a:rPr lang="tr-TR" b="0" i="1" smtClean="0">
                              <a:latin typeface="Cambria Math" panose="02040503050406030204" pitchFamily="18" charset="0"/>
                              <a:ea typeface="Cambria Math" panose="02040503050406030204" pitchFamily="18" charset="0"/>
                            </a:rPr>
                            <m:t>5</m:t>
                          </m:r>
                        </m:e>
                      </m:d>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24 (1,2,3,4,6,8,9…32,33,34)</m:t>
                      </m:r>
                    </m:oMath>
                  </m:oMathPara>
                </a14:m>
                <a:endParaRPr lang="tr-TR" dirty="0"/>
              </a:p>
              <a:p>
                <a:pPr marL="0" indent="0" algn="just">
                  <a:lnSpc>
                    <a:spcPct val="150000"/>
                  </a:lnSpc>
                  <a:buNone/>
                </a:pPr>
                <a:endParaRPr lang="tr-TR"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ea typeface="Cambria Math" panose="02040503050406030204" pitchFamily="18" charset="0"/>
                        </a:rPr>
                        <m:t>𝜙</m:t>
                      </m:r>
                      <m:d>
                        <m:dPr>
                          <m:ctrlPr>
                            <a:rPr lang="tr-TR" i="1">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𝑝</m:t>
                          </m:r>
                        </m:e>
                      </m:d>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𝑝</m:t>
                      </m:r>
                      <m:r>
                        <a:rPr lang="tr-TR" b="0" i="1" smtClean="0">
                          <a:latin typeface="Cambria Math" panose="02040503050406030204" pitchFamily="18" charset="0"/>
                          <a:ea typeface="Cambria Math" panose="02040503050406030204" pitchFamily="18" charset="0"/>
                        </a:rPr>
                        <m:t>−1</m:t>
                      </m:r>
                    </m:oMath>
                  </m:oMathPara>
                </a14:m>
                <a:endParaRPr lang="tr-TR" dirty="0"/>
              </a:p>
              <a:p>
                <a:pPr marL="0" indent="0" algn="just">
                  <a:lnSpc>
                    <a:spcPct val="150000"/>
                  </a:lnSpc>
                  <a:buNone/>
                </a:pPr>
                <a:endParaRPr lang="tr-TR" dirty="0"/>
              </a:p>
              <a:p>
                <a:pPr marL="0" indent="0" algn="just">
                  <a:lnSpc>
                    <a:spcPct val="150000"/>
                  </a:lnSpc>
                  <a:buNone/>
                </a:pPr>
                <a:r>
                  <a:rPr lang="tr-TR" b="1" dirty="0" err="1"/>
                  <a:t>Euler</a:t>
                </a:r>
                <a:r>
                  <a:rPr lang="tr-TR" b="1" dirty="0"/>
                  <a:t> Teoremi</a:t>
                </a:r>
                <a:r>
                  <a:rPr lang="tr-TR" dirty="0"/>
                  <a:t>, aralarında asal a ve n için;</a:t>
                </a:r>
              </a:p>
              <a:p>
                <a:pPr marL="0" indent="0" algn="ctr">
                  <a:lnSpc>
                    <a:spcPct val="150000"/>
                  </a:lnSpc>
                  <a:buNone/>
                </a:pPr>
                <a14:m>
                  <m:oMath xmlns:m="http://schemas.openxmlformats.org/officeDocument/2006/math">
                    <m:sSup>
                      <m:sSupPr>
                        <m:ctrlPr>
                          <a:rPr lang="tr-TR" i="1" smtClean="0">
                            <a:latin typeface="Cambria Math" panose="02040503050406030204" pitchFamily="18" charset="0"/>
                          </a:rPr>
                        </m:ctrlPr>
                      </m:sSupPr>
                      <m:e>
                        <m:r>
                          <a:rPr lang="tr-TR" b="0" i="1" smtClean="0">
                            <a:latin typeface="Cambria Math" panose="02040503050406030204" pitchFamily="18" charset="0"/>
                          </a:rPr>
                          <m:t>𝑎</m:t>
                        </m:r>
                      </m:e>
                      <m:sup>
                        <m:r>
                          <a:rPr lang="tr-TR" i="1" smtClean="0">
                            <a:latin typeface="Cambria Math" panose="02040503050406030204" pitchFamily="18" charset="0"/>
                            <a:ea typeface="Cambria Math" panose="02040503050406030204" pitchFamily="18" charset="0"/>
                          </a:rPr>
                          <m:t>𝜙</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m:t>
                        </m:r>
                      </m:sup>
                    </m:sSup>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𝑚𝑜𝑑𝑛</m:t>
                    </m:r>
                    <m:r>
                      <a:rPr lang="tr-TR" b="0" i="1" smtClean="0">
                        <a:latin typeface="Cambria Math" panose="02040503050406030204" pitchFamily="18" charset="0"/>
                        <a:ea typeface="Cambria Math" panose="02040503050406030204" pitchFamily="18" charset="0"/>
                      </a:rPr>
                      <m:t>)</m:t>
                    </m:r>
                  </m:oMath>
                </a14:m>
                <a:r>
                  <a:rPr lang="tr-TR" dirty="0"/>
                  <a:t> </a:t>
                </a:r>
              </a:p>
              <a:p>
                <a:pPr marL="0" indent="0" algn="just">
                  <a:lnSpc>
                    <a:spcPct val="150000"/>
                  </a:lnSpc>
                  <a:buNone/>
                </a:pPr>
                <a:endParaRPr lang="tr-TR" dirty="0"/>
              </a:p>
              <a:p>
                <a:pPr marL="0" indent="0" algn="just">
                  <a:lnSpc>
                    <a:spcPct val="150000"/>
                  </a:lnSpc>
                  <a:buNone/>
                </a:pPr>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362" r="-241"/>
                </a:stretch>
              </a:blipFill>
            </p:spPr>
            <p:txBody>
              <a:bodyPr/>
              <a:lstStyle/>
              <a:p>
                <a:r>
                  <a:rPr lang="en-TR">
                    <a:noFill/>
                  </a:rPr>
                  <a:t> </a:t>
                </a:r>
              </a:p>
            </p:txBody>
          </p:sp>
        </mc:Fallback>
      </mc:AlternateContent>
    </p:spTree>
    <p:extLst>
      <p:ext uri="{BB962C8B-B14F-4D97-AF65-F5344CB8AC3E}">
        <p14:creationId xmlns:p14="http://schemas.microsoft.com/office/powerpoint/2010/main" val="1356408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Çinli Kalan Teoremi </a:t>
            </a:r>
            <a:br>
              <a:rPr lang="tr-TR" dirty="0">
                <a:solidFill>
                  <a:srgbClr val="00B0F0"/>
                </a:solidFill>
              </a:rPr>
            </a:br>
            <a:r>
              <a:rPr lang="tr-TR" dirty="0">
                <a:solidFill>
                  <a:srgbClr val="00B0F0"/>
                </a:solidFill>
              </a:rPr>
              <a:t>(</a:t>
            </a:r>
            <a:r>
              <a:rPr lang="tr-TR" dirty="0" err="1">
                <a:solidFill>
                  <a:srgbClr val="00B0F0"/>
                </a:solidFill>
              </a:rPr>
              <a:t>The</a:t>
            </a:r>
            <a:r>
              <a:rPr lang="tr-TR" dirty="0">
                <a:solidFill>
                  <a:srgbClr val="00B0F0"/>
                </a:solidFill>
              </a:rPr>
              <a:t> </a:t>
            </a:r>
            <a:r>
              <a:rPr lang="tr-TR" dirty="0" err="1">
                <a:solidFill>
                  <a:srgbClr val="00B0F0"/>
                </a:solidFill>
              </a:rPr>
              <a:t>Chinese</a:t>
            </a:r>
            <a:r>
              <a:rPr lang="tr-TR" dirty="0">
                <a:solidFill>
                  <a:srgbClr val="00B0F0"/>
                </a:solidFill>
              </a:rPr>
              <a:t> </a:t>
            </a:r>
            <a:r>
              <a:rPr lang="tr-TR" dirty="0" err="1">
                <a:solidFill>
                  <a:srgbClr val="00B0F0"/>
                </a:solidFill>
              </a:rPr>
              <a:t>Remainder</a:t>
            </a:r>
            <a:r>
              <a:rPr lang="tr-TR" dirty="0">
                <a:solidFill>
                  <a:srgbClr val="00B0F0"/>
                </a:solidFill>
              </a:rPr>
              <a:t> </a:t>
            </a:r>
            <a:r>
              <a:rPr lang="tr-TR" dirty="0" err="1">
                <a:solidFill>
                  <a:srgbClr val="00B0F0"/>
                </a:solidFill>
              </a:rPr>
              <a:t>Theorem</a:t>
            </a:r>
            <a:r>
              <a:rPr lang="tr-TR" dirty="0">
                <a:solidFill>
                  <a:srgbClr val="00B0F0"/>
                </a:solidFill>
              </a:rPr>
              <a:t>)</a:t>
            </a:r>
          </a:p>
        </p:txBody>
      </p:sp>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9989634" cy="4351338"/>
          </a:xfrm>
        </p:spPr>
        <p:txBody>
          <a:bodyPr>
            <a:normAutofit fontScale="70000" lnSpcReduction="20000"/>
          </a:bodyPr>
          <a:lstStyle/>
          <a:p>
            <a:pPr algn="just">
              <a:lnSpc>
                <a:spcPct val="150000"/>
              </a:lnSpc>
            </a:pPr>
            <a:r>
              <a:rPr lang="tr-TR" dirty="0"/>
              <a:t>Sayısı bilinmeyen bazı şeyler vardır. 3'e bölündüğünde kalan 2'dir; 5'e bölündüğünde kalan 3'tür; ve 7'ye bölündüğünde kalan 2'dir. </a:t>
            </a:r>
          </a:p>
          <a:p>
            <a:pPr algn="just">
              <a:lnSpc>
                <a:spcPct val="150000"/>
              </a:lnSpc>
            </a:pPr>
            <a:r>
              <a:rPr lang="tr-TR" dirty="0"/>
              <a:t>Bu bulmaca şu soruya çevrilebilir: Uyum sistemlerinin çözümleri nelerdir? </a:t>
            </a:r>
          </a:p>
          <a:p>
            <a:pPr lvl="1" algn="just">
              <a:lnSpc>
                <a:spcPct val="150000"/>
              </a:lnSpc>
            </a:pPr>
            <a:r>
              <a:rPr lang="tr-TR" dirty="0"/>
              <a:t>x ≡ 2 (</a:t>
            </a:r>
            <a:r>
              <a:rPr lang="tr-TR" dirty="0" err="1"/>
              <a:t>mod</a:t>
            </a:r>
            <a:r>
              <a:rPr lang="tr-TR" dirty="0"/>
              <a:t> 3), </a:t>
            </a:r>
          </a:p>
          <a:p>
            <a:pPr lvl="1" algn="just">
              <a:lnSpc>
                <a:spcPct val="150000"/>
              </a:lnSpc>
            </a:pPr>
            <a:r>
              <a:rPr lang="tr-TR" dirty="0"/>
              <a:t>x ≡ 3 (</a:t>
            </a:r>
            <a:r>
              <a:rPr lang="tr-TR" dirty="0" err="1"/>
              <a:t>mod</a:t>
            </a:r>
            <a:r>
              <a:rPr lang="tr-TR" dirty="0"/>
              <a:t> 5), </a:t>
            </a:r>
          </a:p>
          <a:p>
            <a:pPr lvl="1" algn="just">
              <a:lnSpc>
                <a:spcPct val="150000"/>
              </a:lnSpc>
            </a:pPr>
            <a:r>
              <a:rPr lang="tr-TR" dirty="0"/>
              <a:t>x ≡ 2 (</a:t>
            </a:r>
            <a:r>
              <a:rPr lang="tr-TR" dirty="0" err="1"/>
              <a:t>mod</a:t>
            </a:r>
            <a:r>
              <a:rPr lang="tr-TR" dirty="0"/>
              <a:t> 7)? </a:t>
            </a:r>
          </a:p>
          <a:p>
            <a:pPr algn="just">
              <a:lnSpc>
                <a:spcPct val="150000"/>
              </a:lnSpc>
            </a:pPr>
            <a:r>
              <a:rPr lang="tr-TR" dirty="0"/>
              <a:t>Adını, lineer denklik sistemlerini içeren problemlerin Çin mirasından alan Çin kalan teoremi, lineer </a:t>
            </a:r>
            <a:r>
              <a:rPr lang="tr-TR" dirty="0" err="1"/>
              <a:t>kongrüanslar</a:t>
            </a:r>
            <a:r>
              <a:rPr lang="tr-TR" dirty="0"/>
              <a:t> sisteminin modülleri ikili göreli olarak asal olduğunda, modülün ürünü olan sistem </a:t>
            </a:r>
            <a:r>
              <a:rPr lang="tr-TR" dirty="0" err="1"/>
              <a:t>modulo</a:t>
            </a:r>
            <a:r>
              <a:rPr lang="tr-TR" dirty="0"/>
              <a:t> için benzersiz bir çözüm olduğunu belirtir.</a:t>
            </a:r>
          </a:p>
        </p:txBody>
      </p:sp>
    </p:spTree>
    <p:extLst>
      <p:ext uri="{BB962C8B-B14F-4D97-AF65-F5344CB8AC3E}">
        <p14:creationId xmlns:p14="http://schemas.microsoft.com/office/powerpoint/2010/main" val="1955296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Çinli Kalan Teoremi </a:t>
            </a:r>
            <a:br>
              <a:rPr lang="tr-TR" dirty="0">
                <a:solidFill>
                  <a:srgbClr val="00B0F0"/>
                </a:solidFill>
              </a:rPr>
            </a:br>
            <a:r>
              <a:rPr lang="tr-TR" dirty="0">
                <a:solidFill>
                  <a:srgbClr val="00B0F0"/>
                </a:solidFill>
              </a:rPr>
              <a:t>(</a:t>
            </a:r>
            <a:r>
              <a:rPr lang="tr-TR" dirty="0" err="1">
                <a:solidFill>
                  <a:srgbClr val="00B0F0"/>
                </a:solidFill>
              </a:rPr>
              <a:t>The</a:t>
            </a:r>
            <a:r>
              <a:rPr lang="tr-TR" dirty="0">
                <a:solidFill>
                  <a:srgbClr val="00B0F0"/>
                </a:solidFill>
              </a:rPr>
              <a:t> </a:t>
            </a:r>
            <a:r>
              <a:rPr lang="tr-TR" dirty="0" err="1">
                <a:solidFill>
                  <a:srgbClr val="00B0F0"/>
                </a:solidFill>
              </a:rPr>
              <a:t>Chinese</a:t>
            </a:r>
            <a:r>
              <a:rPr lang="tr-TR" dirty="0">
                <a:solidFill>
                  <a:srgbClr val="00B0F0"/>
                </a:solidFill>
              </a:rPr>
              <a:t> </a:t>
            </a:r>
            <a:r>
              <a:rPr lang="tr-TR" dirty="0" err="1">
                <a:solidFill>
                  <a:srgbClr val="00B0F0"/>
                </a:solidFill>
              </a:rPr>
              <a:t>Remainder</a:t>
            </a:r>
            <a:r>
              <a:rPr lang="tr-TR" dirty="0">
                <a:solidFill>
                  <a:srgbClr val="00B0F0"/>
                </a:solidFill>
              </a:rPr>
              <a:t> </a:t>
            </a:r>
            <a:r>
              <a:rPr lang="tr-TR" dirty="0" err="1">
                <a:solidFill>
                  <a:srgbClr val="00B0F0"/>
                </a:solidFill>
              </a:rPr>
              <a:t>Theorem</a:t>
            </a:r>
            <a:r>
              <a:rPr lang="tr-TR" dirty="0">
                <a:solidFill>
                  <a:srgbClr val="00B0F0"/>
                </a:solidFill>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9989634" cy="4351338"/>
              </a:xfrm>
            </p:spPr>
            <p:txBody>
              <a:bodyPr>
                <a:normAutofit/>
              </a:bodyPr>
              <a:lstStyle/>
              <a:p>
                <a:pPr algn="just">
                  <a:lnSpc>
                    <a:spcPct val="150000"/>
                  </a:lnSpc>
                </a:pP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𝑚</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𝑚</m:t>
                        </m:r>
                      </m:e>
                      <m:sub>
                        <m:r>
                          <a:rPr lang="tr-TR" b="0" i="1" smtClean="0">
                            <a:latin typeface="Cambria Math" panose="02040503050406030204" pitchFamily="18" charset="0"/>
                          </a:rPr>
                          <m:t>2</m:t>
                        </m:r>
                      </m:sub>
                    </m:sSub>
                    <m:r>
                      <a:rPr lang="tr-TR" b="0" i="1" smtClean="0">
                        <a:latin typeface="Cambria Math" panose="02040503050406030204" pitchFamily="18" charset="0"/>
                      </a:rPr>
                      <m:t>, …,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𝑚</m:t>
                        </m:r>
                      </m:e>
                      <m:sub>
                        <m:r>
                          <a:rPr lang="tr-TR" b="0" i="1" smtClean="0">
                            <a:latin typeface="Cambria Math" panose="02040503050406030204" pitchFamily="18" charset="0"/>
                          </a:rPr>
                          <m:t>𝑛</m:t>
                        </m:r>
                      </m:sub>
                    </m:sSub>
                  </m:oMath>
                </a14:m>
                <a:r>
                  <a:rPr lang="tr-TR" dirty="0"/>
                  <a:t> aralarında asal birden büyük  tamsayılar ve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2</m:t>
                        </m:r>
                      </m:sub>
                    </m:sSub>
                    <m:r>
                      <a:rPr lang="tr-TR" b="0" i="1" smtClean="0">
                        <a:latin typeface="Cambria Math" panose="02040503050406030204" pitchFamily="18" charset="0"/>
                      </a:rPr>
                      <m:t>, …,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𝑛</m:t>
                        </m:r>
                      </m:sub>
                    </m:sSub>
                  </m:oMath>
                </a14:m>
                <a:r>
                  <a:rPr lang="tr-TR" dirty="0"/>
                  <a:t> keyfi sayılar olmak üzere:</a:t>
                </a:r>
              </a:p>
              <a:p>
                <a:pPr lvl="1" algn="just">
                  <a:lnSpc>
                    <a:spcPct val="100000"/>
                  </a:lnSpc>
                </a:pPr>
                <a14:m>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𝑎</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𝑚𝑜𝑑</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𝑚</m:t>
                        </m:r>
                      </m:e>
                      <m:sub>
                        <m:r>
                          <a:rPr lang="tr-TR" b="0" i="1" smtClean="0">
                            <a:latin typeface="Cambria Math" panose="02040503050406030204" pitchFamily="18" charset="0"/>
                            <a:ea typeface="Cambria Math" panose="02040503050406030204" pitchFamily="18" charset="0"/>
                          </a:rPr>
                          <m:t>1</m:t>
                        </m:r>
                      </m:sub>
                    </m:sSub>
                  </m:oMath>
                </a14:m>
                <a:endParaRPr lang="tr-TR" b="0" dirty="0">
                  <a:ea typeface="Cambria Math" panose="02040503050406030204" pitchFamily="18" charset="0"/>
                </a:endParaRPr>
              </a:p>
              <a:p>
                <a:pPr lvl="1" algn="just">
                  <a:lnSpc>
                    <a:spcPct val="100000"/>
                  </a:lnSpc>
                </a:pPr>
                <a14:m>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𝑎</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𝑚𝑜𝑑</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𝑚</m:t>
                        </m:r>
                      </m:e>
                      <m:sub>
                        <m:r>
                          <a:rPr lang="tr-TR" b="0" i="1" smtClean="0">
                            <a:latin typeface="Cambria Math" panose="02040503050406030204" pitchFamily="18" charset="0"/>
                            <a:ea typeface="Cambria Math" panose="02040503050406030204" pitchFamily="18" charset="0"/>
                          </a:rPr>
                          <m:t>2</m:t>
                        </m:r>
                      </m:sub>
                    </m:sSub>
                  </m:oMath>
                </a14:m>
                <a:endParaRPr lang="tr-TR" b="0" dirty="0">
                  <a:ea typeface="Cambria Math" panose="02040503050406030204" pitchFamily="18" charset="0"/>
                </a:endParaRPr>
              </a:p>
              <a:p>
                <a:pPr lvl="1" algn="just">
                  <a:lnSpc>
                    <a:spcPct val="100000"/>
                  </a:lnSpc>
                </a:pPr>
                <a:r>
                  <a:rPr lang="tr-TR" dirty="0"/>
                  <a:t>…</a:t>
                </a:r>
              </a:p>
              <a:p>
                <a:pPr lvl="1" algn="just">
                  <a:lnSpc>
                    <a:spcPct val="100000"/>
                  </a:lnSpc>
                </a:pPr>
                <a14:m>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𝑎</m:t>
                        </m:r>
                      </m:e>
                      <m:sub>
                        <m:r>
                          <a:rPr lang="tr-TR" b="0" i="1" smtClean="0">
                            <a:latin typeface="Cambria Math" panose="02040503050406030204" pitchFamily="18" charset="0"/>
                            <a:ea typeface="Cambria Math" panose="02040503050406030204" pitchFamily="18" charset="0"/>
                          </a:rPr>
                          <m:t>𝑛</m:t>
                        </m:r>
                      </m:sub>
                    </m:sSub>
                    <m:r>
                      <a:rPr lang="tr-TR" b="0" i="1" smtClean="0">
                        <a:latin typeface="Cambria Math" panose="02040503050406030204" pitchFamily="18" charset="0"/>
                        <a:ea typeface="Cambria Math" panose="02040503050406030204" pitchFamily="18" charset="0"/>
                      </a:rPr>
                      <m:t>𝑚𝑜𝑑</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𝑚</m:t>
                        </m:r>
                      </m:e>
                      <m:sub>
                        <m:r>
                          <a:rPr lang="tr-TR" b="0" i="1" smtClean="0">
                            <a:latin typeface="Cambria Math" panose="02040503050406030204" pitchFamily="18" charset="0"/>
                            <a:ea typeface="Cambria Math" panose="02040503050406030204" pitchFamily="18" charset="0"/>
                          </a:rPr>
                          <m:t>𝑛</m:t>
                        </m:r>
                      </m:sub>
                    </m:sSub>
                  </m:oMath>
                </a14:m>
                <a:endParaRPr lang="tr-TR" dirty="0"/>
              </a:p>
              <a:p>
                <a:pPr algn="just">
                  <a:lnSpc>
                    <a:spcPct val="100000"/>
                  </a:lnSpc>
                </a:pPr>
                <a14:m>
                  <m:oMath xmlns:m="http://schemas.openxmlformats.org/officeDocument/2006/math">
                    <m:r>
                      <a:rPr lang="tr-TR" b="0" i="1" smtClean="0">
                        <a:latin typeface="Cambria Math" panose="02040503050406030204" pitchFamily="18" charset="0"/>
                      </a:rPr>
                      <m:t>𝑚</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𝑚</m:t>
                        </m:r>
                      </m:e>
                      <m:sub>
                        <m:r>
                          <a:rPr lang="tr-TR" b="0" i="1" smtClean="0">
                            <a:latin typeface="Cambria Math" panose="02040503050406030204" pitchFamily="18" charset="0"/>
                          </a:rPr>
                          <m:t>1</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𝑚</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𝑚</m:t>
                        </m:r>
                      </m:e>
                      <m:sub>
                        <m:r>
                          <a:rPr lang="tr-TR" b="0" i="1" smtClean="0">
                            <a:latin typeface="Cambria Math" panose="02040503050406030204" pitchFamily="18" charset="0"/>
                          </a:rPr>
                          <m:t>𝑛</m:t>
                        </m:r>
                      </m:sub>
                    </m:sSub>
                  </m:oMath>
                </a14:m>
                <a:r>
                  <a:rPr lang="tr-TR" dirty="0"/>
                  <a:t> ‘de eşsiz bir çözümü vardır.</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9989634" cy="4351338"/>
              </a:xfrm>
              <a:blipFill>
                <a:blip r:embed="rId2"/>
                <a:stretch>
                  <a:fillRect l="-1144" r="-1271"/>
                </a:stretch>
              </a:blipFill>
            </p:spPr>
            <p:txBody>
              <a:bodyPr/>
              <a:lstStyle/>
              <a:p>
                <a:r>
                  <a:rPr lang="en-TR">
                    <a:noFill/>
                  </a:rPr>
                  <a:t> </a:t>
                </a:r>
              </a:p>
            </p:txBody>
          </p:sp>
        </mc:Fallback>
      </mc:AlternateContent>
    </p:spTree>
    <p:extLst>
      <p:ext uri="{BB962C8B-B14F-4D97-AF65-F5344CB8AC3E}">
        <p14:creationId xmlns:p14="http://schemas.microsoft.com/office/powerpoint/2010/main" val="3124164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Çinli Kalan Teoremi </a:t>
            </a:r>
            <a:br>
              <a:rPr lang="tr-TR" dirty="0">
                <a:solidFill>
                  <a:srgbClr val="00B0F0"/>
                </a:solidFill>
              </a:rPr>
            </a:br>
            <a:r>
              <a:rPr lang="tr-TR" dirty="0">
                <a:solidFill>
                  <a:srgbClr val="00B0F0"/>
                </a:solidFill>
              </a:rPr>
              <a:t>(</a:t>
            </a:r>
            <a:r>
              <a:rPr lang="tr-TR" dirty="0" err="1">
                <a:solidFill>
                  <a:srgbClr val="00B0F0"/>
                </a:solidFill>
              </a:rPr>
              <a:t>The</a:t>
            </a:r>
            <a:r>
              <a:rPr lang="tr-TR" dirty="0">
                <a:solidFill>
                  <a:srgbClr val="00B0F0"/>
                </a:solidFill>
              </a:rPr>
              <a:t> </a:t>
            </a:r>
            <a:r>
              <a:rPr lang="tr-TR" dirty="0" err="1">
                <a:solidFill>
                  <a:srgbClr val="00B0F0"/>
                </a:solidFill>
              </a:rPr>
              <a:t>Chinese</a:t>
            </a:r>
            <a:r>
              <a:rPr lang="tr-TR" dirty="0">
                <a:solidFill>
                  <a:srgbClr val="00B0F0"/>
                </a:solidFill>
              </a:rPr>
              <a:t> </a:t>
            </a:r>
            <a:r>
              <a:rPr lang="tr-TR" dirty="0" err="1">
                <a:solidFill>
                  <a:srgbClr val="00B0F0"/>
                </a:solidFill>
              </a:rPr>
              <a:t>Remainder</a:t>
            </a:r>
            <a:r>
              <a:rPr lang="tr-TR" dirty="0">
                <a:solidFill>
                  <a:srgbClr val="00B0F0"/>
                </a:solidFill>
              </a:rPr>
              <a:t> </a:t>
            </a:r>
            <a:r>
              <a:rPr lang="tr-TR" dirty="0" err="1">
                <a:solidFill>
                  <a:srgbClr val="00B0F0"/>
                </a:solidFill>
              </a:rPr>
              <a:t>Theorem</a:t>
            </a:r>
            <a:r>
              <a:rPr lang="tr-TR" dirty="0">
                <a:solidFill>
                  <a:srgbClr val="00B0F0"/>
                </a:solidFill>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9989634" cy="4351338"/>
              </a:xfrm>
            </p:spPr>
            <p:txBody>
              <a:bodyPr>
                <a:normAutofit fontScale="47500" lnSpcReduction="20000"/>
              </a:bodyPr>
              <a:lstStyle/>
              <a:p>
                <a:pPr marL="0" indent="0" algn="just">
                  <a:buNone/>
                </a:pPr>
                <a14:m>
                  <m:oMathPara xmlns:m="http://schemas.openxmlformats.org/officeDocument/2006/math">
                    <m:oMathParaPr>
                      <m:jc m:val="centerGroup"/>
                    </m:oMathParaPr>
                    <m:oMath xmlns:m="http://schemas.openxmlformats.org/officeDocument/2006/math">
                      <m:r>
                        <a:rPr lang="tr-TR" b="0" i="1" dirty="0" smtClean="0">
                          <a:latin typeface="Cambria Math" panose="02040503050406030204" pitchFamily="18" charset="0"/>
                        </a:rPr>
                        <m:t>𝑥</m:t>
                      </m:r>
                      <m:r>
                        <a:rPr lang="tr-TR" b="0" i="1" dirty="0" smtClean="0">
                          <a:latin typeface="Cambria Math" panose="02040503050406030204" pitchFamily="18" charset="0"/>
                        </a:rPr>
                        <m:t>=2 </m:t>
                      </m:r>
                      <m:d>
                        <m:dPr>
                          <m:ctrlPr>
                            <a:rPr lang="tr-TR" i="1" dirty="0" smtClean="0">
                              <a:latin typeface="Cambria Math" panose="02040503050406030204" pitchFamily="18" charset="0"/>
                            </a:rPr>
                          </m:ctrlPr>
                        </m:dPr>
                        <m:e>
                          <m:r>
                            <a:rPr lang="tr-TR" i="1" dirty="0" smtClean="0">
                              <a:latin typeface="Cambria Math" panose="02040503050406030204" pitchFamily="18" charset="0"/>
                            </a:rPr>
                            <m:t>𝑚𝑜𝑑</m:t>
                          </m:r>
                          <m:r>
                            <a:rPr lang="tr-TR" i="1" dirty="0" smtClean="0">
                              <a:latin typeface="Cambria Math" panose="02040503050406030204" pitchFamily="18" charset="0"/>
                            </a:rPr>
                            <m:t>3</m:t>
                          </m:r>
                        </m:e>
                      </m:d>
                      <m:r>
                        <a:rPr lang="tr-TR" b="0" i="1" dirty="0" smtClean="0">
                          <a:latin typeface="Cambria Math" panose="02040503050406030204" pitchFamily="18" charset="0"/>
                        </a:rPr>
                        <m:t> ; </m:t>
                      </m:r>
                      <m:r>
                        <a:rPr lang="tr-TR" b="0" i="1" dirty="0" smtClean="0">
                          <a:latin typeface="Cambria Math" panose="02040503050406030204" pitchFamily="18" charset="0"/>
                        </a:rPr>
                        <m:t>𝑥</m:t>
                      </m:r>
                      <m:r>
                        <a:rPr lang="tr-TR" i="1" dirty="0" smtClean="0">
                          <a:latin typeface="Cambria Math" panose="02040503050406030204" pitchFamily="18" charset="0"/>
                        </a:rPr>
                        <m:t>=2</m:t>
                      </m:r>
                      <m:r>
                        <a:rPr lang="tr-TR" i="1" dirty="0">
                          <a:latin typeface="Cambria Math" panose="02040503050406030204" pitchFamily="18" charset="0"/>
                        </a:rPr>
                        <m:t> </m:t>
                      </m:r>
                      <m:d>
                        <m:dPr>
                          <m:ctrlPr>
                            <a:rPr lang="tr-TR" i="1" dirty="0" smtClean="0">
                              <a:latin typeface="Cambria Math" panose="02040503050406030204" pitchFamily="18" charset="0"/>
                            </a:rPr>
                          </m:ctrlPr>
                        </m:dPr>
                        <m:e>
                          <m:r>
                            <a:rPr lang="tr-TR" i="1" dirty="0" smtClean="0">
                              <a:latin typeface="Cambria Math" panose="02040503050406030204" pitchFamily="18" charset="0"/>
                            </a:rPr>
                            <m:t>𝑚𝑜𝑑</m:t>
                          </m:r>
                          <m:r>
                            <a:rPr lang="tr-TR" i="1" dirty="0" smtClean="0">
                              <a:latin typeface="Cambria Math" panose="02040503050406030204" pitchFamily="18" charset="0"/>
                            </a:rPr>
                            <m:t>4</m:t>
                          </m:r>
                        </m:e>
                      </m:d>
                      <m:r>
                        <a:rPr lang="tr-TR" b="0" i="1" dirty="0" smtClean="0">
                          <a:latin typeface="Cambria Math" panose="02040503050406030204" pitchFamily="18" charset="0"/>
                        </a:rPr>
                        <m:t> ; </m:t>
                      </m:r>
                      <m:r>
                        <a:rPr lang="tr-TR" b="0" i="1" dirty="0" smtClean="0">
                          <a:latin typeface="Cambria Math" panose="02040503050406030204" pitchFamily="18" charset="0"/>
                        </a:rPr>
                        <m:t>𝑥</m:t>
                      </m:r>
                      <m:r>
                        <a:rPr lang="tr-TR" i="1" dirty="0" smtClean="0">
                          <a:latin typeface="Cambria Math" panose="02040503050406030204" pitchFamily="18" charset="0"/>
                        </a:rPr>
                        <m:t>=1</m:t>
                      </m:r>
                      <m:r>
                        <a:rPr lang="tr-TR" i="1" dirty="0">
                          <a:latin typeface="Cambria Math" panose="02040503050406030204" pitchFamily="18" charset="0"/>
                        </a:rPr>
                        <m:t> </m:t>
                      </m:r>
                      <m:r>
                        <a:rPr lang="tr-TR" i="1" dirty="0" smtClean="0">
                          <a:latin typeface="Cambria Math" panose="02040503050406030204" pitchFamily="18" charset="0"/>
                        </a:rPr>
                        <m:t>(</m:t>
                      </m:r>
                      <m:r>
                        <a:rPr lang="tr-TR" i="1" dirty="0" smtClean="0">
                          <a:latin typeface="Cambria Math" panose="02040503050406030204" pitchFamily="18" charset="0"/>
                        </a:rPr>
                        <m:t>𝑚𝑜𝑑</m:t>
                      </m:r>
                      <m:r>
                        <a:rPr lang="tr-TR" i="1" dirty="0" smtClean="0">
                          <a:latin typeface="Cambria Math" panose="02040503050406030204" pitchFamily="18" charset="0"/>
                        </a:rPr>
                        <m:t>5)</m:t>
                      </m:r>
                    </m:oMath>
                  </m:oMathPara>
                </a14:m>
                <a:endParaRPr lang="tr-TR" dirty="0"/>
              </a:p>
              <a:p>
                <a:pPr marL="0" indent="0">
                  <a:buNone/>
                </a:pPr>
                <a:r>
                  <a:rPr lang="tr-TR" dirty="0" err="1"/>
                  <a:t>Find</a:t>
                </a:r>
                <a:r>
                  <a:rPr lang="tr-TR" dirty="0"/>
                  <a:t> x?</a:t>
                </a:r>
              </a:p>
              <a:p>
                <a:pPr marL="0" indent="0">
                  <a:buNone/>
                </a:pPr>
                <a:endParaRPr lang="tr-TR" dirty="0"/>
              </a:p>
              <a:p>
                <a:pPr marL="0" indent="0">
                  <a:buNone/>
                </a:pPr>
                <a:r>
                  <a:rPr lang="tr-TR" dirty="0"/>
                  <a:t>Öncelikle bu örnekteki gibi 3,4 ve 5 aralarında asal olmalıdır.</a:t>
                </a:r>
              </a:p>
              <a:p>
                <a:pPr marL="0" indent="0">
                  <a:buNone/>
                </a:pPr>
                <a:endParaRPr lang="tr-TR" dirty="0"/>
              </a:p>
              <a:p>
                <a:pPr marL="0" indent="0">
                  <a:buNone/>
                </a:pPr>
                <a:r>
                  <a:rPr lang="tr-TR" dirty="0"/>
                  <a:t>	mod3			mod4			mod5</a:t>
                </a:r>
              </a:p>
              <a:p>
                <a:pPr marL="0" indent="0">
                  <a:buNone/>
                </a:pPr>
                <a:r>
                  <a:rPr lang="tr-TR" dirty="0"/>
                  <a:t>X =                                +                                        +</a:t>
                </a:r>
              </a:p>
              <a:p>
                <a:pPr marL="0" indent="0">
                  <a:buNone/>
                </a:pPr>
                <a:r>
                  <a:rPr lang="tr-TR" dirty="0"/>
                  <a:t>	4*5			3*5			3*4</a:t>
                </a:r>
              </a:p>
              <a:p>
                <a:pPr marL="0" indent="0">
                  <a:buNone/>
                </a:pPr>
                <a:r>
                  <a:rPr lang="tr-TR" dirty="0"/>
                  <a:t>X =	20		+	0		+ 	0	(mod3) ok</a:t>
                </a:r>
              </a:p>
              <a:p>
                <a:pPr marL="0" indent="0">
                  <a:buNone/>
                </a:pPr>
                <a:r>
                  <a:rPr lang="tr-TR" dirty="0"/>
                  <a:t>X = 	0		+	15</a:t>
                </a:r>
                <a:r>
                  <a:rPr lang="tr-TR" dirty="0">
                    <a:solidFill>
                      <a:srgbClr val="FF0000"/>
                    </a:solidFill>
                  </a:rPr>
                  <a:t>*3*3</a:t>
                </a:r>
                <a:r>
                  <a:rPr lang="tr-TR" dirty="0"/>
                  <a:t>		+	0 	(mod4) not ok, 2 olmalı</a:t>
                </a:r>
              </a:p>
              <a:p>
                <a:pPr marL="0" indent="0">
                  <a:buNone/>
                </a:pPr>
                <a:r>
                  <a:rPr lang="tr-TR" dirty="0"/>
                  <a:t>X = 	0		+	0		+	12</a:t>
                </a:r>
                <a:r>
                  <a:rPr lang="tr-TR" dirty="0">
                    <a:solidFill>
                      <a:srgbClr val="FF0000"/>
                    </a:solidFill>
                  </a:rPr>
                  <a:t>*3</a:t>
                </a:r>
                <a:r>
                  <a:rPr lang="tr-TR" dirty="0"/>
                  <a:t>	(mod5) not ok, 1 olmalı</a:t>
                </a:r>
              </a:p>
              <a:p>
                <a:pPr marL="0" indent="0">
                  <a:buNone/>
                </a:pPr>
                <a:r>
                  <a:rPr lang="tr-TR" dirty="0"/>
                  <a:t>12=2(mod5), ama sonuç 1 olmalı, yani 2’nin tersini hesaplamalıyız, bu noktada Geliştirilmiş Öklid Algoritması</a:t>
                </a:r>
              </a:p>
              <a:p>
                <a:pPr marL="0" indent="0">
                  <a:buNone/>
                </a:pPr>
                <a:r>
                  <a:rPr lang="tr-TR" dirty="0"/>
                  <a:t>15=3(mod4), burada iki aşamalı bir işlem yapılabilir, öncelikle 3’ün tersini bulup, sonra 2 ile çarpmak</a:t>
                </a:r>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i="1" dirty="0" smtClean="0">
                          <a:solidFill>
                            <a:srgbClr val="FF0000"/>
                          </a:solidFill>
                          <a:latin typeface="Cambria Math" panose="02040503050406030204" pitchFamily="18" charset="0"/>
                        </a:rPr>
                        <m:t>𝑋</m:t>
                      </m:r>
                      <m:r>
                        <a:rPr lang="tr-TR" i="1" dirty="0" smtClean="0">
                          <a:solidFill>
                            <a:srgbClr val="FF0000"/>
                          </a:solidFill>
                          <a:latin typeface="Cambria Math" panose="02040503050406030204" pitchFamily="18" charset="0"/>
                        </a:rPr>
                        <m:t> = 146</m:t>
                      </m:r>
                    </m:oMath>
                  </m:oMathPara>
                </a14:m>
                <a:endParaRPr lang="tr-T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3∗4∗5 = 60 =&gt; </m:t>
                      </m:r>
                      <m:r>
                        <a:rPr lang="tr-TR" i="1" dirty="0" smtClean="0">
                          <a:latin typeface="Cambria Math" panose="02040503050406030204" pitchFamily="18" charset="0"/>
                        </a:rPr>
                        <m:t>𝑥</m:t>
                      </m:r>
                      <m:r>
                        <a:rPr lang="tr-TR" i="1" dirty="0" smtClean="0">
                          <a:latin typeface="Cambria Math" panose="02040503050406030204" pitchFamily="18" charset="0"/>
                        </a:rPr>
                        <m:t> = 26(</m:t>
                      </m:r>
                      <m:r>
                        <a:rPr lang="tr-TR" i="1" dirty="0" smtClean="0">
                          <a:latin typeface="Cambria Math" panose="02040503050406030204" pitchFamily="18" charset="0"/>
                        </a:rPr>
                        <m:t>𝑚𝑜𝑑</m:t>
                      </m:r>
                      <m:r>
                        <a:rPr lang="tr-TR" i="1" dirty="0" smtClean="0">
                          <a:latin typeface="Cambria Math" panose="02040503050406030204" pitchFamily="18" charset="0"/>
                        </a:rPr>
                        <m:t>60)</m:t>
                      </m:r>
                    </m:oMath>
                  </m:oMathPara>
                </a14:m>
                <a:endParaRPr lang="tr-TR" dirty="0"/>
              </a:p>
              <a:p>
                <a:pPr marL="0" indent="0">
                  <a:buNone/>
                </a:pPr>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9989634" cy="4351338"/>
              </a:xfrm>
              <a:blipFill>
                <a:blip r:embed="rId2"/>
                <a:stretch>
                  <a:fillRect l="-254"/>
                </a:stretch>
              </a:blipFill>
            </p:spPr>
            <p:txBody>
              <a:bodyPr/>
              <a:lstStyle/>
              <a:p>
                <a:r>
                  <a:rPr lang="en-TR">
                    <a:noFill/>
                  </a:rPr>
                  <a:t> </a:t>
                </a:r>
              </a:p>
            </p:txBody>
          </p:sp>
        </mc:Fallback>
      </mc:AlternateContent>
    </p:spTree>
    <p:extLst>
      <p:ext uri="{BB962C8B-B14F-4D97-AF65-F5344CB8AC3E}">
        <p14:creationId xmlns:p14="http://schemas.microsoft.com/office/powerpoint/2010/main" val="2623707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İlkel Kök ve Ayrık Logaritma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9989634" cy="4351338"/>
              </a:xfrm>
            </p:spPr>
            <p:txBody>
              <a:bodyPr>
                <a:normAutofit fontScale="70000" lnSpcReduction="20000"/>
              </a:bodyPr>
              <a:lstStyle/>
              <a:p>
                <a:pPr algn="just">
                  <a:lnSpc>
                    <a:spcPct val="160000"/>
                  </a:lnSpc>
                </a:pPr>
                <a:r>
                  <a:rPr lang="tr-TR" dirty="0"/>
                  <a:t>İlkel bir kök </a:t>
                </a:r>
                <a:r>
                  <a:rPr lang="tr-TR" dirty="0" err="1"/>
                  <a:t>modulo</a:t>
                </a:r>
                <a:r>
                  <a:rPr lang="tr-TR" dirty="0"/>
                  <a:t> a asal p, </a:t>
                </a:r>
                <a:r>
                  <a:rPr lang="tr-TR" dirty="0" err="1"/>
                  <a:t>Zp'de</a:t>
                </a:r>
                <a:r>
                  <a:rPr lang="tr-TR" dirty="0"/>
                  <a:t> bir r tamsayıdır, öyle ki </a:t>
                </a:r>
                <a:r>
                  <a:rPr lang="tr-TR" dirty="0" err="1"/>
                  <a:t>Zp'nin</a:t>
                </a:r>
                <a:r>
                  <a:rPr lang="tr-TR" dirty="0"/>
                  <a:t> sıfır olmayan her elemanı r'nin bir kuvvetidir.</a:t>
                </a:r>
              </a:p>
              <a:p>
                <a:pPr algn="just">
                  <a:lnSpc>
                    <a:spcPct val="160000"/>
                  </a:lnSpc>
                </a:pPr>
                <a:r>
                  <a:rPr lang="tr-TR" dirty="0"/>
                  <a:t>2 ve 3'ün </a:t>
                </a:r>
                <a:r>
                  <a:rPr lang="tr-TR" dirty="0" err="1"/>
                  <a:t>modulo</a:t>
                </a:r>
                <a:r>
                  <a:rPr lang="tr-TR" dirty="0"/>
                  <a:t> 11’ de ilkel kök olup olmadığını belirleyin.</a:t>
                </a:r>
              </a:p>
              <a:p>
                <a:pPr lvl="1" algn="just">
                  <a:lnSpc>
                    <a:spcPct val="160000"/>
                  </a:lnSpc>
                </a:pP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11</m:t>
                        </m:r>
                      </m:sub>
                    </m:sSub>
                  </m:oMath>
                </a14:m>
                <a:r>
                  <a:rPr lang="tr-TR" dirty="0"/>
                  <a:t>'de 2'nin kuvvetlerini hesapladığımızda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1</m:t>
                        </m:r>
                      </m:sup>
                    </m:sSup>
                    <m:r>
                      <a:rPr lang="tr-TR" b="0" i="1" smtClean="0">
                        <a:latin typeface="Cambria Math" panose="02040503050406030204" pitchFamily="18" charset="0"/>
                      </a:rPr>
                      <m:t>=2, </m:t>
                    </m:r>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2</m:t>
                        </m:r>
                      </m:sup>
                    </m:sSup>
                    <m:r>
                      <a:rPr lang="tr-TR" b="0" i="1" smtClean="0">
                        <a:latin typeface="Cambria Math" panose="02040503050406030204" pitchFamily="18" charset="0"/>
                      </a:rPr>
                      <m:t>=4, </m:t>
                    </m:r>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3</m:t>
                        </m:r>
                      </m:sup>
                    </m:sSup>
                    <m:r>
                      <a:rPr lang="tr-TR" b="0" i="1" smtClean="0">
                        <a:latin typeface="Cambria Math" panose="02040503050406030204" pitchFamily="18" charset="0"/>
                      </a:rPr>
                      <m:t>=8, </m:t>
                    </m:r>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4</m:t>
                        </m:r>
                      </m:sup>
                    </m:sSup>
                    <m:r>
                      <a:rPr lang="tr-TR" b="0" i="1" smtClean="0">
                        <a:latin typeface="Cambria Math" panose="02040503050406030204" pitchFamily="18" charset="0"/>
                      </a:rPr>
                      <m:t>=5, </m:t>
                    </m:r>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5</m:t>
                        </m:r>
                      </m:sup>
                    </m:sSup>
                    <m:r>
                      <a:rPr lang="tr-TR" b="0" i="1" smtClean="0">
                        <a:latin typeface="Cambria Math" panose="02040503050406030204" pitchFamily="18" charset="0"/>
                      </a:rPr>
                      <m:t>=10, </m:t>
                    </m:r>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6</m:t>
                        </m:r>
                      </m:sup>
                    </m:sSup>
                    <m:r>
                      <a:rPr lang="tr-TR" b="0" i="1" smtClean="0">
                        <a:latin typeface="Cambria Math" panose="02040503050406030204" pitchFamily="18" charset="0"/>
                      </a:rPr>
                      <m:t>=9, </m:t>
                    </m:r>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7</m:t>
                        </m:r>
                      </m:sup>
                    </m:sSup>
                    <m:r>
                      <a:rPr lang="tr-TR" b="0" i="1" smtClean="0">
                        <a:latin typeface="Cambria Math" panose="02040503050406030204" pitchFamily="18" charset="0"/>
                      </a:rPr>
                      <m:t>=7, </m:t>
                    </m:r>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8</m:t>
                        </m:r>
                      </m:sup>
                    </m:sSup>
                    <m:r>
                      <a:rPr lang="tr-TR" b="0" i="1" smtClean="0">
                        <a:latin typeface="Cambria Math" panose="02040503050406030204" pitchFamily="18" charset="0"/>
                      </a:rPr>
                      <m:t>=3, </m:t>
                    </m:r>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9</m:t>
                        </m:r>
                      </m:sup>
                    </m:sSup>
                    <m:r>
                      <a:rPr lang="tr-TR" b="0" i="1" smtClean="0">
                        <a:latin typeface="Cambria Math" panose="02040503050406030204" pitchFamily="18" charset="0"/>
                      </a:rPr>
                      <m:t>=6, </m:t>
                    </m:r>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10</m:t>
                        </m:r>
                      </m:sup>
                    </m:sSup>
                    <m:r>
                      <a:rPr lang="tr-TR" b="0" i="1" smtClean="0">
                        <a:latin typeface="Cambria Math" panose="02040503050406030204" pitchFamily="18" charset="0"/>
                      </a:rPr>
                      <m:t>=1</m:t>
                    </m:r>
                  </m:oMath>
                </a14:m>
                <a:r>
                  <a:rPr lang="tr-TR" dirty="0"/>
                  <a:t> elde ederiz.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11</m:t>
                        </m:r>
                      </m:sub>
                    </m:sSub>
                  </m:oMath>
                </a14:m>
                <a:r>
                  <a:rPr lang="tr-TR" dirty="0"/>
                  <a:t>'in her elemanı 2'nin kuvveti olduğundan, 2, 11'in ilkel köküdür. </a:t>
                </a:r>
              </a:p>
              <a:p>
                <a:pPr lvl="1" algn="just">
                  <a:lnSpc>
                    <a:spcPct val="160000"/>
                  </a:lnSpc>
                </a:pPr>
                <a:r>
                  <a:rPr lang="tr-TR" dirty="0"/>
                  <a:t>3 modulo11'in güçlerini hesapladığımızda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3</m:t>
                        </m:r>
                      </m:e>
                      <m:sup>
                        <m:r>
                          <a:rPr lang="tr-TR" b="0" i="1" smtClean="0">
                            <a:latin typeface="Cambria Math" panose="02040503050406030204" pitchFamily="18" charset="0"/>
                          </a:rPr>
                          <m:t>1</m:t>
                        </m:r>
                      </m:sup>
                    </m:sSup>
                    <m:r>
                      <a:rPr lang="tr-TR" b="0" i="1" smtClean="0">
                        <a:latin typeface="Cambria Math" panose="02040503050406030204" pitchFamily="18" charset="0"/>
                      </a:rPr>
                      <m:t>=3, </m:t>
                    </m:r>
                    <m:sSup>
                      <m:sSupPr>
                        <m:ctrlPr>
                          <a:rPr lang="tr-TR" b="0" i="1" smtClean="0">
                            <a:latin typeface="Cambria Math" panose="02040503050406030204" pitchFamily="18" charset="0"/>
                          </a:rPr>
                        </m:ctrlPr>
                      </m:sSupPr>
                      <m:e>
                        <m:r>
                          <a:rPr lang="tr-TR" b="0" i="1" smtClean="0">
                            <a:latin typeface="Cambria Math" panose="02040503050406030204" pitchFamily="18" charset="0"/>
                          </a:rPr>
                          <m:t>3</m:t>
                        </m:r>
                      </m:e>
                      <m:sup>
                        <m:r>
                          <a:rPr lang="tr-TR" b="0" i="1" smtClean="0">
                            <a:latin typeface="Cambria Math" panose="02040503050406030204" pitchFamily="18" charset="0"/>
                          </a:rPr>
                          <m:t>2</m:t>
                        </m:r>
                      </m:sup>
                    </m:sSup>
                    <m:r>
                      <a:rPr lang="tr-TR" b="0" i="1" smtClean="0">
                        <a:latin typeface="Cambria Math" panose="02040503050406030204" pitchFamily="18" charset="0"/>
                      </a:rPr>
                      <m:t>=9, </m:t>
                    </m:r>
                    <m:sSup>
                      <m:sSupPr>
                        <m:ctrlPr>
                          <a:rPr lang="tr-TR" b="0" i="1" smtClean="0">
                            <a:latin typeface="Cambria Math" panose="02040503050406030204" pitchFamily="18" charset="0"/>
                          </a:rPr>
                        </m:ctrlPr>
                      </m:sSupPr>
                      <m:e>
                        <m:r>
                          <a:rPr lang="tr-TR" b="0" i="1" smtClean="0">
                            <a:latin typeface="Cambria Math" panose="02040503050406030204" pitchFamily="18" charset="0"/>
                          </a:rPr>
                          <m:t>3</m:t>
                        </m:r>
                      </m:e>
                      <m:sup>
                        <m:r>
                          <a:rPr lang="tr-TR" b="0" i="1" smtClean="0">
                            <a:latin typeface="Cambria Math" panose="02040503050406030204" pitchFamily="18" charset="0"/>
                          </a:rPr>
                          <m:t>3</m:t>
                        </m:r>
                      </m:sup>
                    </m:sSup>
                    <m:r>
                      <a:rPr lang="tr-TR" b="0" i="1" smtClean="0">
                        <a:latin typeface="Cambria Math" panose="02040503050406030204" pitchFamily="18" charset="0"/>
                      </a:rPr>
                      <m:t>=5, </m:t>
                    </m:r>
                    <m:sSup>
                      <m:sSupPr>
                        <m:ctrlPr>
                          <a:rPr lang="tr-TR" b="0" i="1" smtClean="0">
                            <a:latin typeface="Cambria Math" panose="02040503050406030204" pitchFamily="18" charset="0"/>
                          </a:rPr>
                        </m:ctrlPr>
                      </m:sSupPr>
                      <m:e>
                        <m:r>
                          <a:rPr lang="tr-TR" b="0" i="1" smtClean="0">
                            <a:latin typeface="Cambria Math" panose="02040503050406030204" pitchFamily="18" charset="0"/>
                          </a:rPr>
                          <m:t>3</m:t>
                        </m:r>
                      </m:e>
                      <m:sup>
                        <m:r>
                          <a:rPr lang="tr-TR" b="0" i="1" smtClean="0">
                            <a:latin typeface="Cambria Math" panose="02040503050406030204" pitchFamily="18" charset="0"/>
                          </a:rPr>
                          <m:t>4</m:t>
                        </m:r>
                      </m:sup>
                    </m:sSup>
                    <m:r>
                      <a:rPr lang="tr-TR" b="0" i="1" smtClean="0">
                        <a:latin typeface="Cambria Math" panose="02040503050406030204" pitchFamily="18" charset="0"/>
                      </a:rPr>
                      <m:t>=4, </m:t>
                    </m:r>
                    <m:sSup>
                      <m:sSupPr>
                        <m:ctrlPr>
                          <a:rPr lang="tr-TR" b="0" i="1" smtClean="0">
                            <a:latin typeface="Cambria Math" panose="02040503050406030204" pitchFamily="18" charset="0"/>
                          </a:rPr>
                        </m:ctrlPr>
                      </m:sSupPr>
                      <m:e>
                        <m:r>
                          <a:rPr lang="tr-TR" b="0" i="1" smtClean="0">
                            <a:latin typeface="Cambria Math" panose="02040503050406030204" pitchFamily="18" charset="0"/>
                          </a:rPr>
                          <m:t>3</m:t>
                        </m:r>
                      </m:e>
                      <m:sup>
                        <m:r>
                          <a:rPr lang="tr-TR" b="0" i="1" smtClean="0">
                            <a:latin typeface="Cambria Math" panose="02040503050406030204" pitchFamily="18" charset="0"/>
                          </a:rPr>
                          <m:t>5</m:t>
                        </m:r>
                      </m:sup>
                    </m:sSup>
                    <m:r>
                      <a:rPr lang="tr-TR" b="0" i="1" smtClean="0">
                        <a:latin typeface="Cambria Math" panose="02040503050406030204" pitchFamily="18" charset="0"/>
                      </a:rPr>
                      <m:t>=1</m:t>
                    </m:r>
                  </m:oMath>
                </a14:m>
                <a:r>
                  <a:rPr lang="tr-TR" dirty="0"/>
                  <a:t> elde ederiz. 3'ün daha yüksek güçlerini hesapladığımızda bu kalıbın tekrar ettiğini not ediyoruz.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11</m:t>
                        </m:r>
                      </m:sub>
                    </m:sSub>
                  </m:oMath>
                </a14:m>
                <a:r>
                  <a:rPr lang="tr-TR" dirty="0"/>
                  <a:t> 'in tüm öğeleri 3'ün kuvvetleri olmadığından, 3'ün 11'in ilkel kökü olmadığı sonucuna varırız. </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9989634" cy="4351338"/>
              </a:xfrm>
              <a:blipFill>
                <a:blip r:embed="rId2"/>
                <a:stretch>
                  <a:fillRect l="-635" r="-635"/>
                </a:stretch>
              </a:blipFill>
            </p:spPr>
            <p:txBody>
              <a:bodyPr/>
              <a:lstStyle/>
              <a:p>
                <a:r>
                  <a:rPr lang="en-TR">
                    <a:noFill/>
                  </a:rPr>
                  <a:t> </a:t>
                </a:r>
              </a:p>
            </p:txBody>
          </p:sp>
        </mc:Fallback>
      </mc:AlternateContent>
    </p:spTree>
    <p:extLst>
      <p:ext uri="{BB962C8B-B14F-4D97-AF65-F5344CB8AC3E}">
        <p14:creationId xmlns:p14="http://schemas.microsoft.com/office/powerpoint/2010/main" val="3797033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İlkel Kök ve Ayrık Logaritma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9989634" cy="4351338"/>
              </a:xfrm>
            </p:spPr>
            <p:txBody>
              <a:bodyPr>
                <a:normAutofit fontScale="77500" lnSpcReduction="20000"/>
              </a:bodyPr>
              <a:lstStyle/>
              <a:p>
                <a:pPr algn="just">
                  <a:lnSpc>
                    <a:spcPct val="160000"/>
                  </a:lnSpc>
                </a:pPr>
                <a:r>
                  <a:rPr lang="tr-TR" dirty="0"/>
                  <a:t>p'nin bir asal olduğunu, r'nin bir ilkel kök </a:t>
                </a:r>
                <a:r>
                  <a:rPr lang="tr-TR" dirty="0" err="1"/>
                  <a:t>modulo</a:t>
                </a:r>
                <a:r>
                  <a:rPr lang="tr-TR" dirty="0"/>
                  <a:t> p olduğunu ve a'nın 1 ile p − 1 dahil arasında bir tam sayı olduğunu varsayalım.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𝑟</m:t>
                        </m:r>
                      </m:e>
                      <m:sup>
                        <m:r>
                          <a:rPr lang="tr-TR" b="0" i="1" smtClean="0">
                            <a:latin typeface="Cambria Math" panose="02040503050406030204" pitchFamily="18" charset="0"/>
                          </a:rPr>
                          <m:t>𝑒</m:t>
                        </m:r>
                      </m:sup>
                    </m:sSup>
                    <m:r>
                      <a:rPr lang="tr-TR" b="0" i="1" smtClean="0">
                        <a:latin typeface="Cambria Math" panose="02040503050406030204" pitchFamily="18" charset="0"/>
                      </a:rPr>
                      <m:t>𝑚𝑜𝑑𝑝</m:t>
                    </m:r>
                    <m:r>
                      <a:rPr lang="tr-TR" b="0" i="1" smtClean="0">
                        <a:latin typeface="Cambria Math" panose="02040503050406030204" pitchFamily="18" charset="0"/>
                      </a:rPr>
                      <m:t>=</m:t>
                    </m:r>
                    <m:r>
                      <a:rPr lang="tr-TR" b="0" i="1" smtClean="0">
                        <a:latin typeface="Cambria Math" panose="02040503050406030204" pitchFamily="18" charset="0"/>
                      </a:rPr>
                      <m:t>𝑎</m:t>
                    </m:r>
                  </m:oMath>
                </a14:m>
                <a:r>
                  <a:rPr lang="tr-TR" dirty="0"/>
                  <a:t> ve 0 ≤ e ≤ p − 1 ise, e'nin bir </a:t>
                </a:r>
                <a:r>
                  <a:rPr lang="tr-TR" dirty="0" err="1"/>
                  <a:t>modulo</a:t>
                </a:r>
                <a:r>
                  <a:rPr lang="tr-TR" dirty="0"/>
                  <a:t> p'nin r tabanına göre ayrık logaritması olduğunu söyleriz ve </a:t>
                </a:r>
                <a14:m>
                  <m:oMath xmlns:m="http://schemas.openxmlformats.org/officeDocument/2006/math">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panose="02040503050406030204" pitchFamily="18" charset="0"/>
                              </a:rPr>
                              <m:t>log</m:t>
                            </m:r>
                          </m:e>
                          <m:sub>
                            <m:r>
                              <a:rPr lang="tr-TR" b="0" i="1" smtClean="0">
                                <a:latin typeface="Cambria Math" panose="02040503050406030204" pitchFamily="18" charset="0"/>
                              </a:rPr>
                              <m:t>𝑟</m:t>
                            </m:r>
                          </m:sub>
                        </m:sSub>
                      </m:fName>
                      <m:e>
                        <m:r>
                          <a:rPr lang="tr-TR" b="0" i="1" smtClean="0">
                            <a:latin typeface="Cambria Math" panose="02040503050406030204" pitchFamily="18" charset="0"/>
                          </a:rPr>
                          <m:t>𝑎</m:t>
                        </m:r>
                        <m:r>
                          <a:rPr lang="tr-TR" b="0" i="1" smtClean="0">
                            <a:latin typeface="Cambria Math" panose="02040503050406030204" pitchFamily="18" charset="0"/>
                          </a:rPr>
                          <m:t>=</m:t>
                        </m:r>
                        <m:r>
                          <a:rPr lang="tr-TR" b="0" i="1" smtClean="0">
                            <a:latin typeface="Cambria Math" panose="02040503050406030204" pitchFamily="18" charset="0"/>
                          </a:rPr>
                          <m:t>𝑒</m:t>
                        </m:r>
                      </m:e>
                    </m:func>
                  </m:oMath>
                </a14:m>
                <a:r>
                  <a:rPr lang="tr-TR" dirty="0"/>
                  <a:t> yazarız.</a:t>
                </a:r>
              </a:p>
              <a:p>
                <a:pPr algn="just">
                  <a:lnSpc>
                    <a:spcPct val="160000"/>
                  </a:lnSpc>
                </a:pPr>
                <a:r>
                  <a:rPr lang="tr-TR" dirty="0"/>
                  <a:t>3 ve 5 sayılarının modulo11’de 2 tabanına göre ayrık logaritmasını bulun.</a:t>
                </a:r>
              </a:p>
              <a:p>
                <a:pPr lvl="1" algn="just">
                  <a:lnSpc>
                    <a:spcPct val="160000"/>
                  </a:lnSpc>
                </a:pPr>
                <a:r>
                  <a:rPr lang="tr-TR" dirty="0"/>
                  <a:t>2’nin modulo11'in güçlerini hesapladığımızda,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11</m:t>
                        </m:r>
                      </m:sub>
                    </m:sSub>
                  </m:oMath>
                </a14:m>
                <a:r>
                  <a:rPr lang="tr-TR" dirty="0"/>
                  <a:t>’de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8</m:t>
                        </m:r>
                      </m:sup>
                    </m:sSup>
                    <m:r>
                      <a:rPr lang="tr-TR" b="0" i="1" smtClean="0">
                        <a:latin typeface="Cambria Math" panose="02040503050406030204" pitchFamily="18" charset="0"/>
                      </a:rPr>
                      <m:t>=3, </m:t>
                    </m:r>
                    <m:sSup>
                      <m:sSupPr>
                        <m:ctrlPr>
                          <a:rPr lang="tr-TR" b="0"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4</m:t>
                        </m:r>
                      </m:sup>
                    </m:sSup>
                    <m:r>
                      <a:rPr lang="tr-TR" b="0" i="1" smtClean="0">
                        <a:latin typeface="Cambria Math" panose="02040503050406030204" pitchFamily="18" charset="0"/>
                      </a:rPr>
                      <m:t>=5</m:t>
                    </m:r>
                  </m:oMath>
                </a14:m>
                <a:r>
                  <a:rPr lang="tr-TR" dirty="0"/>
                  <a:t> olduğunu bulduk. Bu nedenle, 3 ve 5 </a:t>
                </a:r>
                <a:r>
                  <a:rPr lang="tr-TR" dirty="0" err="1"/>
                  <a:t>modulo</a:t>
                </a:r>
                <a:r>
                  <a:rPr lang="tr-TR" dirty="0"/>
                  <a:t> 11'in 2 tabanına göre ayrık logaritmaları sırasıyla 8 ve 4'tür. (Bunlar,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11</m:t>
                        </m:r>
                      </m:sub>
                    </m:sSub>
                  </m:oMath>
                </a14:m>
                <a:r>
                  <a:rPr lang="tr-TR" dirty="0"/>
                  <a:t> 'de sırasıyla 3 ve 5'e eşit olan 2'nin kuvvetleridir.) </a:t>
                </a:r>
                <a14:m>
                  <m:oMath xmlns:m="http://schemas.openxmlformats.org/officeDocument/2006/math">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panose="02040503050406030204" pitchFamily="18" charset="0"/>
                              </a:rPr>
                              <m:t>log</m:t>
                            </m:r>
                          </m:e>
                          <m:sub>
                            <m:r>
                              <a:rPr lang="tr-TR" b="0" i="1" smtClean="0">
                                <a:latin typeface="Cambria Math" panose="02040503050406030204" pitchFamily="18" charset="0"/>
                              </a:rPr>
                              <m:t>2</m:t>
                            </m:r>
                          </m:sub>
                        </m:sSub>
                      </m:fName>
                      <m:e>
                        <m:r>
                          <a:rPr lang="tr-TR" b="0" i="1" smtClean="0">
                            <a:latin typeface="Cambria Math" panose="02040503050406030204" pitchFamily="18" charset="0"/>
                          </a:rPr>
                          <m:t>3</m:t>
                        </m:r>
                      </m:e>
                    </m:func>
                    <m:r>
                      <a:rPr lang="tr-TR" b="0" i="1" smtClean="0">
                        <a:latin typeface="Cambria Math" panose="02040503050406030204" pitchFamily="18" charset="0"/>
                      </a:rPr>
                      <m:t>=8 </m:t>
                    </m:r>
                    <m:r>
                      <a:rPr lang="tr-TR" b="0" i="1" smtClean="0">
                        <a:latin typeface="Cambria Math" panose="02040503050406030204" pitchFamily="18" charset="0"/>
                      </a:rPr>
                      <m:t>𝑣𝑒</m:t>
                    </m:r>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panose="02040503050406030204" pitchFamily="18" charset="0"/>
                              </a:rPr>
                              <m:t>log</m:t>
                            </m:r>
                          </m:e>
                          <m:sub>
                            <m:r>
                              <a:rPr lang="tr-TR" b="0" i="1" smtClean="0">
                                <a:latin typeface="Cambria Math" panose="02040503050406030204" pitchFamily="18" charset="0"/>
                              </a:rPr>
                              <m:t>2</m:t>
                            </m:r>
                          </m:sub>
                        </m:sSub>
                      </m:fName>
                      <m:e>
                        <m:r>
                          <a:rPr lang="tr-TR" b="0" i="1" smtClean="0">
                            <a:latin typeface="Cambria Math" panose="02040503050406030204" pitchFamily="18" charset="0"/>
                          </a:rPr>
                          <m:t>5</m:t>
                        </m:r>
                      </m:e>
                    </m:func>
                    <m:r>
                      <a:rPr lang="tr-TR" b="0" i="1" smtClean="0">
                        <a:latin typeface="Cambria Math" panose="02040503050406030204" pitchFamily="18" charset="0"/>
                      </a:rPr>
                      <m:t>=4</m:t>
                    </m:r>
                  </m:oMath>
                </a14:m>
                <a:r>
                  <a:rPr lang="tr-TR" dirty="0"/>
                  <a:t> yazarız (burada 11 modülü anlaşılır ve </a:t>
                </a:r>
                <a:r>
                  <a:rPr lang="tr-TR" dirty="0" err="1"/>
                  <a:t>notasyonda</a:t>
                </a:r>
                <a:r>
                  <a:rPr lang="tr-TR" dirty="0"/>
                  <a:t> açıkça belirtilmez).</a:t>
                </a:r>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9989634" cy="4351338"/>
              </a:xfrm>
              <a:blipFill>
                <a:blip r:embed="rId2"/>
                <a:stretch>
                  <a:fillRect l="-762" r="-762"/>
                </a:stretch>
              </a:blipFill>
            </p:spPr>
            <p:txBody>
              <a:bodyPr/>
              <a:lstStyle/>
              <a:p>
                <a:r>
                  <a:rPr lang="en-TR">
                    <a:noFill/>
                  </a:rPr>
                  <a:t> </a:t>
                </a:r>
              </a:p>
            </p:txBody>
          </p:sp>
        </mc:Fallback>
      </mc:AlternateContent>
    </p:spTree>
    <p:extLst>
      <p:ext uri="{BB962C8B-B14F-4D97-AF65-F5344CB8AC3E}">
        <p14:creationId xmlns:p14="http://schemas.microsoft.com/office/powerpoint/2010/main" val="3298052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İlkel Kök ve Ayrık Logaritma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9989634" cy="4351338"/>
              </a:xfrm>
            </p:spPr>
            <p:txBody>
              <a:bodyPr>
                <a:normAutofit fontScale="62500" lnSpcReduction="20000"/>
              </a:bodyPr>
              <a:lstStyle/>
              <a:p>
                <a:pPr algn="just">
                  <a:lnSpc>
                    <a:spcPct val="160000"/>
                  </a:lnSpc>
                </a:pPr>
                <a:r>
                  <a:rPr lang="tr-TR" dirty="0"/>
                  <a:t>Ayrık logaritma açık-anahtar (</a:t>
                </a:r>
                <a:r>
                  <a:rPr lang="tr-TR" dirty="0" err="1"/>
                  <a:t>public-key</a:t>
                </a:r>
                <a:r>
                  <a:rPr lang="tr-TR" dirty="0"/>
                  <a:t>) algoritmalarının temelidir.</a:t>
                </a:r>
              </a:p>
              <a:p>
                <a:pPr algn="just">
                  <a:lnSpc>
                    <a:spcPct val="160000"/>
                  </a:lnSpc>
                </a:pPr>
                <a:endParaRPr lang="tr-TR" dirty="0"/>
              </a:p>
              <a:p>
                <a:pPr algn="just">
                  <a:lnSpc>
                    <a:spcPct val="160000"/>
                  </a:lnSpc>
                </a:pPr>
                <a:r>
                  <a:rPr lang="tr-TR" dirty="0"/>
                  <a:t>Sürekli Logaritma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𝑎</m:t>
                        </m:r>
                      </m:e>
                      <m:sup>
                        <m:r>
                          <a:rPr lang="tr-TR" b="0" i="1" smtClean="0">
                            <a:latin typeface="Cambria Math" panose="02040503050406030204" pitchFamily="18" charset="0"/>
                          </a:rPr>
                          <m:t>𝑥</m:t>
                        </m:r>
                      </m:sup>
                    </m:sSup>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r>
                      <a:rPr lang="tr-TR" b="0" i="1" smtClean="0">
                        <a:latin typeface="Cambria Math" panose="02040503050406030204" pitchFamily="18" charset="0"/>
                      </a:rPr>
                      <m:t>𝑥</m:t>
                    </m:r>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panose="02040503050406030204" pitchFamily="18" charset="0"/>
                              </a:rPr>
                              <m:t>log</m:t>
                            </m:r>
                          </m:e>
                          <m:sub>
                            <m:r>
                              <a:rPr lang="tr-TR" b="0" i="1" smtClean="0">
                                <a:latin typeface="Cambria Math" panose="02040503050406030204" pitchFamily="18" charset="0"/>
                              </a:rPr>
                              <m:t>𝑎</m:t>
                            </m:r>
                          </m:sub>
                        </m:sSub>
                      </m:fName>
                      <m:e>
                        <m:r>
                          <a:rPr lang="tr-TR" b="0" i="1" smtClean="0">
                            <a:latin typeface="Cambria Math" panose="02040503050406030204" pitchFamily="18" charset="0"/>
                          </a:rPr>
                          <m:t>𝑏</m:t>
                        </m:r>
                      </m:e>
                    </m:func>
                  </m:oMath>
                </a14:m>
                <a:r>
                  <a:rPr lang="tr-TR" dirty="0"/>
                  <a:t> örneğin: </a:t>
                </a:r>
                <a14:m>
                  <m:oMath xmlns:m="http://schemas.openxmlformats.org/officeDocument/2006/math">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panose="02040503050406030204" pitchFamily="18" charset="0"/>
                              </a:rPr>
                              <m:t>log</m:t>
                            </m:r>
                          </m:e>
                          <m:sub>
                            <m:r>
                              <a:rPr lang="tr-TR" b="0" i="1" smtClean="0">
                                <a:latin typeface="Cambria Math" panose="02040503050406030204" pitchFamily="18" charset="0"/>
                              </a:rPr>
                              <m:t>2</m:t>
                            </m:r>
                          </m:sub>
                        </m:sSub>
                      </m:fName>
                      <m:e>
                        <m:r>
                          <a:rPr lang="tr-TR" b="0" i="1" smtClean="0">
                            <a:latin typeface="Cambria Math" panose="02040503050406030204" pitchFamily="18" charset="0"/>
                          </a:rPr>
                          <m:t>16=?</m:t>
                        </m:r>
                      </m:e>
                    </m:func>
                  </m:oMath>
                </a14:m>
                <a:endParaRPr lang="tr-TR" dirty="0"/>
              </a:p>
              <a:p>
                <a:pPr algn="just">
                  <a:lnSpc>
                    <a:spcPct val="160000"/>
                  </a:lnSpc>
                </a:pPr>
                <a:endParaRPr lang="tr-TR" dirty="0"/>
              </a:p>
              <a:p>
                <a:pPr algn="just">
                  <a:lnSpc>
                    <a:spcPct val="160000"/>
                  </a:lnSpc>
                </a:pPr>
                <a:r>
                  <a:rPr lang="tr-TR" dirty="0"/>
                  <a:t>Ayrık Logaritma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𝑎</m:t>
                        </m:r>
                      </m:e>
                      <m:sup>
                        <m:r>
                          <a:rPr lang="tr-TR" b="0" i="1" smtClean="0">
                            <a:latin typeface="Cambria Math" panose="02040503050406030204" pitchFamily="18" charset="0"/>
                          </a:rPr>
                          <m:t>𝑥</m:t>
                        </m:r>
                      </m:sup>
                    </m:sSup>
                    <m:r>
                      <a:rPr lang="tr-TR" b="0" i="1" smtClean="0">
                        <a:latin typeface="Cambria Math" panose="02040503050406030204" pitchFamily="18" charset="0"/>
                      </a:rPr>
                      <m:t>=</m:t>
                    </m:r>
                    <m:r>
                      <a:rPr lang="tr-TR" b="0" i="1" smtClean="0">
                        <a:latin typeface="Cambria Math" panose="02040503050406030204" pitchFamily="18" charset="0"/>
                      </a:rPr>
                      <m:t>𝑏</m:t>
                    </m:r>
                    <m:d>
                      <m:dPr>
                        <m:ctrlPr>
                          <a:rPr lang="tr-TR" b="0" i="1" smtClean="0">
                            <a:latin typeface="Cambria Math" panose="02040503050406030204" pitchFamily="18" charset="0"/>
                          </a:rPr>
                        </m:ctrlPr>
                      </m:dPr>
                      <m:e>
                        <m:r>
                          <a:rPr lang="tr-TR" b="0" i="1" smtClean="0">
                            <a:latin typeface="Cambria Math" panose="02040503050406030204" pitchFamily="18" charset="0"/>
                          </a:rPr>
                          <m:t>𝑚𝑜𝑑𝑛</m:t>
                        </m:r>
                      </m:e>
                    </m:d>
                    <m:r>
                      <a:rPr lang="tr-TR" b="0" i="1" smtClean="0">
                        <a:latin typeface="Cambria Math" panose="02040503050406030204" pitchFamily="18" charset="0"/>
                      </a:rPr>
                      <m:t>⇒</m:t>
                    </m:r>
                    <m:r>
                      <a:rPr lang="tr-TR" b="0" i="1" smtClean="0">
                        <a:latin typeface="Cambria Math" panose="02040503050406030204" pitchFamily="18" charset="0"/>
                      </a:rPr>
                      <m:t>𝑥</m:t>
                    </m:r>
                    <m:r>
                      <a:rPr lang="tr-TR" b="0" i="1" smtClean="0">
                        <a:latin typeface="Cambria Math" panose="02040503050406030204" pitchFamily="18" charset="0"/>
                      </a:rPr>
                      <m:t>=</m:t>
                    </m:r>
                    <m:r>
                      <a:rPr lang="tr-TR" b="0" i="1" smtClean="0">
                        <a:latin typeface="Cambria Math" panose="02040503050406030204" pitchFamily="18" charset="0"/>
                      </a:rPr>
                      <m:t>𝑑𝑖𝑠𝐿𝑜</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𝑎</m:t>
                        </m:r>
                      </m:sub>
                    </m:sSub>
                    <m:r>
                      <a:rPr lang="tr-TR" b="0" i="1" smtClean="0">
                        <a:latin typeface="Cambria Math" panose="02040503050406030204" pitchFamily="18" charset="0"/>
                      </a:rPr>
                      <m:t>𝑏</m:t>
                    </m:r>
                  </m:oMath>
                </a14:m>
                <a:r>
                  <a:rPr lang="tr-TR" dirty="0"/>
                  <a:t> örneğin </a:t>
                </a:r>
                <a14:m>
                  <m:oMath xmlns:m="http://schemas.openxmlformats.org/officeDocument/2006/math">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panose="02040503050406030204" pitchFamily="18" charset="0"/>
                              </a:rPr>
                              <m:t>log</m:t>
                            </m:r>
                          </m:e>
                          <m:sub>
                            <m:r>
                              <a:rPr lang="tr-TR" b="0" i="1" smtClean="0">
                                <a:latin typeface="Cambria Math" panose="02040503050406030204" pitchFamily="18" charset="0"/>
                              </a:rPr>
                              <m:t>5</m:t>
                            </m:r>
                          </m:sub>
                        </m:sSub>
                      </m:fName>
                      <m:e>
                        <m:r>
                          <a:rPr lang="tr-TR" b="0" i="1" smtClean="0">
                            <a:latin typeface="Cambria Math" panose="02040503050406030204" pitchFamily="18" charset="0"/>
                          </a:rPr>
                          <m:t>89 (</m:t>
                        </m:r>
                        <m:r>
                          <a:rPr lang="tr-TR" b="0" i="1" smtClean="0">
                            <a:latin typeface="Cambria Math" panose="02040503050406030204" pitchFamily="18" charset="0"/>
                          </a:rPr>
                          <m:t>𝑚𝑜𝑑</m:t>
                        </m:r>
                        <m:r>
                          <a:rPr lang="tr-TR" b="0" i="1" smtClean="0">
                            <a:latin typeface="Cambria Math" panose="02040503050406030204" pitchFamily="18" charset="0"/>
                          </a:rPr>
                          <m:t>277)=</m:t>
                        </m:r>
                        <m:r>
                          <a:rPr lang="tr-TR" b="0" i="1" smtClean="0">
                            <a:latin typeface="Cambria Math" panose="02040503050406030204" pitchFamily="18" charset="0"/>
                          </a:rPr>
                          <m:t>𝑥</m:t>
                        </m:r>
                      </m:e>
                    </m:func>
                  </m:oMath>
                </a14:m>
                <a:endParaRPr lang="tr-TR" dirty="0"/>
              </a:p>
              <a:p>
                <a:pPr algn="just">
                  <a:lnSpc>
                    <a:spcPct val="160000"/>
                  </a:lnSpc>
                </a:pPr>
                <a14:m>
                  <m:oMath xmlns:m="http://schemas.openxmlformats.org/officeDocument/2006/math">
                    <m:r>
                      <a:rPr lang="tr-TR" b="0" i="1" smtClean="0">
                        <a:latin typeface="Cambria Math" panose="02040503050406030204" pitchFamily="18" charset="0"/>
                      </a:rPr>
                      <m:t>𝑎</m:t>
                    </m:r>
                    <m:r>
                      <a:rPr lang="tr-TR" b="0" i="1" smtClean="0">
                        <a:latin typeface="Cambria Math" panose="02040503050406030204" pitchFamily="18" charset="0"/>
                      </a:rPr>
                      <m:t>=</m:t>
                    </m:r>
                    <m:r>
                      <a:rPr lang="tr-TR" b="0" i="1" smtClean="0">
                        <a:latin typeface="Cambria Math" panose="02040503050406030204" pitchFamily="18" charset="0"/>
                      </a:rPr>
                      <m:t>𝑔𝑒𝑛𝑒𝑟𝑎𝑡𝑜𝑟</m:t>
                    </m:r>
                    <m:r>
                      <a:rPr lang="tr-TR" b="0" i="1" smtClean="0">
                        <a:latin typeface="Cambria Math" panose="02040503050406030204" pitchFamily="18" charset="0"/>
                      </a:rPr>
                      <m:t> ;</m:t>
                    </m:r>
                    <m:r>
                      <a:rPr lang="tr-TR" b="0" i="1" smtClean="0">
                        <a:latin typeface="Cambria Math" panose="02040503050406030204" pitchFamily="18" charset="0"/>
                      </a:rPr>
                      <m:t>𝑛</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ü</m:t>
                    </m:r>
                    <m:r>
                      <a:rPr lang="tr-TR" b="0" i="1" smtClean="0">
                        <a:latin typeface="Cambria Math" panose="02040503050406030204" pitchFamily="18" charset="0"/>
                      </a:rPr>
                      <m:t>𝑦</m:t>
                    </m:r>
                    <m:r>
                      <a:rPr lang="tr-TR" b="0" i="1" smtClean="0">
                        <a:latin typeface="Cambria Math" panose="02040503050406030204" pitchFamily="18" charset="0"/>
                      </a:rPr>
                      <m:t>ü</m:t>
                    </m:r>
                    <m:r>
                      <a:rPr lang="tr-TR" b="0" i="1" smtClean="0">
                        <a:latin typeface="Cambria Math" panose="02040503050406030204" pitchFamily="18" charset="0"/>
                      </a:rPr>
                      <m:t>𝑘</m:t>
                    </m:r>
                    <m:r>
                      <a:rPr lang="tr-TR" b="0" i="1" smtClean="0">
                        <a:latin typeface="Cambria Math" panose="02040503050406030204" pitchFamily="18" charset="0"/>
                      </a:rPr>
                      <m:t> </m:t>
                    </m:r>
                    <m:r>
                      <a:rPr lang="tr-TR" b="0" i="1" smtClean="0">
                        <a:latin typeface="Cambria Math" panose="02040503050406030204" pitchFamily="18" charset="0"/>
                      </a:rPr>
                      <m:t>𝑎𝑠𝑎𝑙</m:t>
                    </m:r>
                    <m:r>
                      <a:rPr lang="tr-TR" b="0" i="1" smtClean="0">
                        <a:latin typeface="Cambria Math" panose="02040503050406030204" pitchFamily="18" charset="0"/>
                      </a:rPr>
                      <m:t> </m:t>
                    </m:r>
                    <m:r>
                      <a:rPr lang="tr-TR" b="0" i="1" smtClean="0">
                        <a:latin typeface="Cambria Math" panose="02040503050406030204" pitchFamily="18" charset="0"/>
                      </a:rPr>
                      <m:t>𝑠𝑎𝑦𝚤</m:t>
                    </m:r>
                  </m:oMath>
                </a14:m>
                <a:r>
                  <a:rPr lang="tr-TR" dirty="0"/>
                  <a:t> </a:t>
                </a:r>
              </a:p>
              <a:p>
                <a:pPr algn="just">
                  <a:lnSpc>
                    <a:spcPct val="160000"/>
                  </a:lnSpc>
                </a:pPr>
                <a:endParaRPr lang="tr-TR" dirty="0"/>
              </a:p>
              <a:p>
                <a:pPr algn="just">
                  <a:lnSpc>
                    <a:spcPct val="160000"/>
                  </a:lnSpc>
                </a:pPr>
                <a:r>
                  <a:rPr lang="tr-TR" dirty="0"/>
                  <a:t>Ayrık logaritmada amaç tersinin bulunması zor olmasıdır.</a:t>
                </a:r>
              </a:p>
              <a:p>
                <a:pPr algn="just">
                  <a:lnSpc>
                    <a:spcPct val="160000"/>
                  </a:lnSpc>
                </a:pPr>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9989634" cy="4351338"/>
              </a:xfrm>
              <a:blipFill>
                <a:blip r:embed="rId2"/>
                <a:stretch>
                  <a:fillRect l="-508"/>
                </a:stretch>
              </a:blipFill>
            </p:spPr>
            <p:txBody>
              <a:bodyPr/>
              <a:lstStyle/>
              <a:p>
                <a:r>
                  <a:rPr lang="en-TR">
                    <a:noFill/>
                  </a:rPr>
                  <a:t> </a:t>
                </a:r>
              </a:p>
            </p:txBody>
          </p:sp>
        </mc:Fallback>
      </mc:AlternateContent>
    </p:spTree>
    <p:extLst>
      <p:ext uri="{BB962C8B-B14F-4D97-AF65-F5344CB8AC3E}">
        <p14:creationId xmlns:p14="http://schemas.microsoft.com/office/powerpoint/2010/main" val="1521725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Ayrık Logaritma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9989634" cy="4351338"/>
              </a:xfrm>
            </p:spPr>
            <p:txBody>
              <a:bodyPr>
                <a:noAutofit/>
              </a:bodyPr>
              <a:lstStyle/>
              <a:p>
                <a:pPr algn="just">
                  <a:lnSpc>
                    <a:spcPct val="150000"/>
                  </a:lnSpc>
                </a:pPr>
                <a:r>
                  <a:rPr lang="tr-TR" sz="1800" dirty="0"/>
                  <a:t>Ayrık logaritmanın bulunmasına yönelik geliştirilen bir algoritmanın karmaşıklığı;</a:t>
                </a:r>
              </a:p>
              <a:p>
                <a:pPr marL="0" indent="0" algn="just">
                  <a:lnSpc>
                    <a:spcPct val="150000"/>
                  </a:lnSpc>
                  <a:buNone/>
                </a:pPr>
                <a14:m>
                  <m:oMathPara xmlns:m="http://schemas.openxmlformats.org/officeDocument/2006/math">
                    <m:oMathParaPr>
                      <m:jc m:val="centerGroup"/>
                    </m:oMathParaPr>
                    <m:oMath xmlns:m="http://schemas.openxmlformats.org/officeDocument/2006/math">
                      <m:sSup>
                        <m:sSupPr>
                          <m:ctrlPr>
                            <a:rPr lang="tr-TR" sz="1800" i="1" dirty="0" smtClean="0">
                              <a:latin typeface="Cambria Math" panose="02040503050406030204" pitchFamily="18" charset="0"/>
                            </a:rPr>
                          </m:ctrlPr>
                        </m:sSupPr>
                        <m:e>
                          <m:r>
                            <a:rPr lang="tr-TR" sz="1800" i="1" dirty="0" smtClean="0">
                              <a:latin typeface="Cambria Math" panose="02040503050406030204" pitchFamily="18" charset="0"/>
                            </a:rPr>
                            <m:t>𝑒</m:t>
                          </m:r>
                        </m:e>
                        <m:sup>
                          <m:sSup>
                            <m:sSupPr>
                              <m:ctrlPr>
                                <a:rPr lang="tr-TR" sz="1800" i="1" dirty="0">
                                  <a:latin typeface="Cambria Math" panose="02040503050406030204" pitchFamily="18" charset="0"/>
                                </a:rPr>
                              </m:ctrlPr>
                            </m:sSupPr>
                            <m:e>
                              <m:d>
                                <m:dPr>
                                  <m:ctrlPr>
                                    <a:rPr lang="tr-TR" sz="1800" i="1" dirty="0" smtClean="0">
                                      <a:latin typeface="Cambria Math" panose="02040503050406030204" pitchFamily="18" charset="0"/>
                                    </a:rPr>
                                  </m:ctrlPr>
                                </m:dPr>
                                <m:e>
                                  <m:func>
                                    <m:funcPr>
                                      <m:ctrlPr>
                                        <a:rPr lang="tr-TR" sz="1800" i="1" dirty="0">
                                          <a:latin typeface="Cambria Math" panose="02040503050406030204" pitchFamily="18" charset="0"/>
                                        </a:rPr>
                                      </m:ctrlPr>
                                    </m:funcPr>
                                    <m:fName>
                                      <m:r>
                                        <m:rPr>
                                          <m:sty m:val="p"/>
                                        </m:rPr>
                                        <a:rPr lang="tr-TR" sz="1800" i="0" dirty="0" err="1">
                                          <a:latin typeface="Cambria Math" panose="02040503050406030204" pitchFamily="18" charset="0"/>
                                        </a:rPr>
                                        <m:t>ln</m:t>
                                      </m:r>
                                    </m:fName>
                                    <m:e>
                                      <m:r>
                                        <a:rPr lang="tr-TR" sz="1800" i="1" dirty="0">
                                          <a:latin typeface="Cambria Math" panose="02040503050406030204" pitchFamily="18" charset="0"/>
                                        </a:rPr>
                                        <m:t>𝑝</m:t>
                                      </m:r>
                                    </m:e>
                                  </m:func>
                                </m:e>
                              </m:d>
                            </m:e>
                            <m:sup>
                              <m:f>
                                <m:fPr>
                                  <m:ctrlPr>
                                    <a:rPr lang="tr-TR" sz="1800" b="0" i="1" dirty="0" smtClean="0">
                                      <a:latin typeface="Cambria Math" panose="02040503050406030204" pitchFamily="18" charset="0"/>
                                    </a:rPr>
                                  </m:ctrlPr>
                                </m:fPr>
                                <m:num>
                                  <m:r>
                                    <a:rPr lang="tr-TR" sz="1800" i="1" dirty="0">
                                      <a:latin typeface="Cambria Math" panose="02040503050406030204" pitchFamily="18" charset="0"/>
                                    </a:rPr>
                                    <m:t>1</m:t>
                                  </m:r>
                                </m:num>
                                <m:den>
                                  <m:r>
                                    <a:rPr lang="tr-TR" sz="1800" b="0" i="1" dirty="0" smtClean="0">
                                      <a:latin typeface="Cambria Math" panose="02040503050406030204" pitchFamily="18" charset="0"/>
                                    </a:rPr>
                                    <m:t>3</m:t>
                                  </m:r>
                                </m:den>
                              </m:f>
                            </m:sup>
                          </m:sSup>
                          <m:sSup>
                            <m:sSupPr>
                              <m:ctrlPr>
                                <a:rPr lang="tr-TR" sz="1800" i="1" dirty="0">
                                  <a:latin typeface="Cambria Math" panose="02040503050406030204" pitchFamily="18" charset="0"/>
                                </a:rPr>
                              </m:ctrlPr>
                            </m:sSupPr>
                            <m:e>
                              <m:d>
                                <m:dPr>
                                  <m:ctrlPr>
                                    <a:rPr lang="tr-TR" sz="1800" i="1" dirty="0">
                                      <a:latin typeface="Cambria Math" panose="02040503050406030204" pitchFamily="18" charset="0"/>
                                    </a:rPr>
                                  </m:ctrlPr>
                                </m:dPr>
                                <m:e>
                                  <m:func>
                                    <m:funcPr>
                                      <m:ctrlPr>
                                        <a:rPr lang="tr-TR" sz="1800" i="1" dirty="0">
                                          <a:latin typeface="Cambria Math" panose="02040503050406030204" pitchFamily="18" charset="0"/>
                                        </a:rPr>
                                      </m:ctrlPr>
                                    </m:funcPr>
                                    <m:fName>
                                      <m:r>
                                        <m:rPr>
                                          <m:sty m:val="p"/>
                                        </m:rPr>
                                        <a:rPr lang="tr-TR" sz="1800" i="0" dirty="0" err="1">
                                          <a:latin typeface="Cambria Math" panose="02040503050406030204" pitchFamily="18" charset="0"/>
                                        </a:rPr>
                                        <m:t>ln</m:t>
                                      </m:r>
                                    </m:fName>
                                    <m:e>
                                      <m:d>
                                        <m:dPr>
                                          <m:ctrlPr>
                                            <a:rPr lang="tr-TR" sz="1800" i="1" dirty="0">
                                              <a:latin typeface="Cambria Math" panose="02040503050406030204" pitchFamily="18" charset="0"/>
                                            </a:rPr>
                                          </m:ctrlPr>
                                        </m:dPr>
                                        <m:e>
                                          <m:func>
                                            <m:funcPr>
                                              <m:ctrlPr>
                                                <a:rPr lang="tr-TR" sz="1800" i="1" dirty="0">
                                                  <a:latin typeface="Cambria Math" panose="02040503050406030204" pitchFamily="18" charset="0"/>
                                                </a:rPr>
                                              </m:ctrlPr>
                                            </m:funcPr>
                                            <m:fName>
                                              <m:r>
                                                <m:rPr>
                                                  <m:sty m:val="p"/>
                                                </m:rPr>
                                                <a:rPr lang="tr-TR" sz="1800" i="0" dirty="0" err="1">
                                                  <a:latin typeface="Cambria Math" panose="02040503050406030204" pitchFamily="18" charset="0"/>
                                                </a:rPr>
                                                <m:t>ln</m:t>
                                              </m:r>
                                            </m:fName>
                                            <m:e>
                                              <m:r>
                                                <a:rPr lang="tr-TR" sz="1800" i="1" dirty="0">
                                                  <a:latin typeface="Cambria Math" panose="02040503050406030204" pitchFamily="18" charset="0"/>
                                                </a:rPr>
                                                <m:t>𝑝</m:t>
                                              </m:r>
                                            </m:e>
                                          </m:func>
                                        </m:e>
                                      </m:d>
                                    </m:e>
                                  </m:func>
                                </m:e>
                              </m:d>
                            </m:e>
                            <m:sup>
                              <m:f>
                                <m:fPr>
                                  <m:ctrlPr>
                                    <a:rPr lang="tr-TR" sz="1800" b="0" i="1" dirty="0" smtClean="0">
                                      <a:latin typeface="Cambria Math" panose="02040503050406030204" pitchFamily="18" charset="0"/>
                                    </a:rPr>
                                  </m:ctrlPr>
                                </m:fPr>
                                <m:num>
                                  <m:r>
                                    <a:rPr lang="tr-TR" sz="1800" i="1" dirty="0">
                                      <a:latin typeface="Cambria Math" panose="02040503050406030204" pitchFamily="18" charset="0"/>
                                    </a:rPr>
                                    <m:t>2</m:t>
                                  </m:r>
                                </m:num>
                                <m:den>
                                  <m:r>
                                    <a:rPr lang="tr-TR" sz="1800" b="0" i="1" dirty="0" smtClean="0">
                                      <a:latin typeface="Cambria Math" panose="02040503050406030204" pitchFamily="18" charset="0"/>
                                    </a:rPr>
                                    <m:t>3</m:t>
                                  </m:r>
                                </m:den>
                              </m:f>
                            </m:sup>
                          </m:sSup>
                        </m:sup>
                      </m:sSup>
                      <m:r>
                        <a:rPr lang="tr-TR" sz="1800" i="1" dirty="0">
                          <a:latin typeface="Cambria Math" panose="02040503050406030204" pitchFamily="18" charset="0"/>
                        </a:rPr>
                        <m:t> </m:t>
                      </m:r>
                    </m:oMath>
                  </m:oMathPara>
                </a14:m>
                <a:endParaRPr lang="tr-TR" sz="1800" dirty="0"/>
              </a:p>
              <a:p>
                <a:pPr marL="0" indent="0" algn="just">
                  <a:lnSpc>
                    <a:spcPct val="150000"/>
                  </a:lnSpc>
                  <a:buNone/>
                </a:pPr>
                <a:endParaRPr lang="tr-TR" sz="1800" dirty="0"/>
              </a:p>
              <a:p>
                <a:pPr algn="just">
                  <a:lnSpc>
                    <a:spcPct val="150000"/>
                  </a:lnSpc>
                </a:pPr>
                <a:r>
                  <a:rPr lang="tr-TR" sz="1800" dirty="0" err="1"/>
                  <a:t>Diffie-Hellman</a:t>
                </a:r>
                <a:r>
                  <a:rPr lang="tr-TR" sz="1800" dirty="0"/>
                  <a:t> anahtar değişimi algoritmasında</a:t>
                </a:r>
              </a:p>
              <a:p>
                <a:pPr algn="just">
                  <a:lnSpc>
                    <a:spcPct val="150000"/>
                  </a:lnSpc>
                </a:pPr>
                <a:r>
                  <a:rPr lang="tr-TR" sz="1800" dirty="0" err="1"/>
                  <a:t>Elliptic</a:t>
                </a:r>
                <a:r>
                  <a:rPr lang="tr-TR" sz="1800" dirty="0"/>
                  <a:t> </a:t>
                </a:r>
                <a:r>
                  <a:rPr lang="tr-TR" sz="1800" dirty="0" err="1"/>
                  <a:t>Curve</a:t>
                </a:r>
                <a:r>
                  <a:rPr lang="tr-TR" sz="1800" dirty="0"/>
                  <a:t> </a:t>
                </a:r>
                <a:r>
                  <a:rPr lang="tr-TR" sz="1800" dirty="0" err="1"/>
                  <a:t>Diffie-Hellman</a:t>
                </a:r>
                <a:r>
                  <a:rPr lang="tr-TR" sz="1800" dirty="0"/>
                  <a:t> algoritması</a:t>
                </a:r>
              </a:p>
              <a:p>
                <a:pPr algn="just">
                  <a:lnSpc>
                    <a:spcPct val="150000"/>
                  </a:lnSpc>
                </a:pPr>
                <a:r>
                  <a:rPr lang="tr-TR" sz="1800" dirty="0" err="1"/>
                  <a:t>ElGamal</a:t>
                </a:r>
                <a:r>
                  <a:rPr lang="tr-TR" sz="1800" dirty="0"/>
                  <a:t> </a:t>
                </a:r>
                <a:r>
                  <a:rPr lang="tr-TR" sz="1800" dirty="0" err="1"/>
                  <a:t>Encryption</a:t>
                </a:r>
                <a:r>
                  <a:rPr lang="tr-TR" sz="1800" dirty="0"/>
                  <a:t> algoritması</a:t>
                </a:r>
              </a:p>
              <a:p>
                <a:pPr algn="just">
                  <a:lnSpc>
                    <a:spcPct val="150000"/>
                  </a:lnSpc>
                </a:pPr>
                <a:r>
                  <a:rPr lang="tr-TR" sz="1800" dirty="0" err="1"/>
                  <a:t>Hash</a:t>
                </a:r>
                <a:r>
                  <a:rPr lang="tr-TR" sz="1800" dirty="0"/>
                  <a:t> Algoritmaları</a:t>
                </a:r>
              </a:p>
              <a:p>
                <a:pPr algn="just">
                  <a:lnSpc>
                    <a:spcPct val="150000"/>
                  </a:lnSpc>
                </a:pPr>
                <a:r>
                  <a:rPr lang="tr-TR" sz="1800" dirty="0"/>
                  <a:t>Sözde Rasgele Sayılar</a:t>
                </a:r>
              </a:p>
              <a:p>
                <a:pPr algn="just">
                  <a:lnSpc>
                    <a:spcPct val="150000"/>
                  </a:lnSpc>
                </a:pPr>
                <a:endParaRPr lang="tr-TR" sz="1800"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9989634" cy="4351338"/>
              </a:xfrm>
              <a:blipFill>
                <a:blip r:embed="rId2"/>
                <a:stretch>
                  <a:fillRect l="-508" b="-1453"/>
                </a:stretch>
              </a:blipFill>
            </p:spPr>
            <p:txBody>
              <a:bodyPr/>
              <a:lstStyle/>
              <a:p>
                <a:r>
                  <a:rPr lang="en-TR">
                    <a:noFill/>
                  </a:rPr>
                  <a:t> </a:t>
                </a:r>
              </a:p>
            </p:txBody>
          </p:sp>
        </mc:Fallback>
      </mc:AlternateContent>
    </p:spTree>
    <p:extLst>
      <p:ext uri="{BB962C8B-B14F-4D97-AF65-F5344CB8AC3E}">
        <p14:creationId xmlns:p14="http://schemas.microsoft.com/office/powerpoint/2010/main" val="2244697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Modüler Aritmetik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p:txBody>
              <a:bodyPr/>
              <a:lstStyle/>
              <a:p>
                <a:pPr>
                  <a:lnSpc>
                    <a:spcPct val="150000"/>
                  </a:lnSpc>
                </a:pPr>
                <a14:m>
                  <m:oMath xmlns:m="http://schemas.openxmlformats.org/officeDocument/2006/math">
                    <m:r>
                      <a:rPr lang="tr-TR" b="0" i="1" smtClean="0">
                        <a:latin typeface="Cambria Math" panose="02040503050406030204" pitchFamily="18" charset="0"/>
                      </a:rPr>
                      <m:t>𝑎</m:t>
                    </m:r>
                    <m:r>
                      <a:rPr lang="tr-TR" b="0" i="1" smtClean="0">
                        <a:latin typeface="Cambria Math" panose="02040503050406030204" pitchFamily="18" charset="0"/>
                      </a:rPr>
                      <m:t>=</m:t>
                    </m:r>
                    <m:r>
                      <a:rPr lang="tr-TR" b="0" i="1" smtClean="0">
                        <a:latin typeface="Cambria Math" panose="02040503050406030204" pitchFamily="18" charset="0"/>
                      </a:rPr>
                      <m:t>𝑞𝑛</m:t>
                    </m:r>
                    <m:r>
                      <a:rPr lang="tr-TR" b="0" i="1" smtClean="0">
                        <a:latin typeface="Cambria Math" panose="02040503050406030204" pitchFamily="18" charset="0"/>
                      </a:rPr>
                      <m:t>+</m:t>
                    </m:r>
                    <m:r>
                      <a:rPr lang="tr-TR" b="0" i="1" smtClean="0">
                        <a:latin typeface="Cambria Math" panose="02040503050406030204" pitchFamily="18" charset="0"/>
                      </a:rPr>
                      <m:t>𝑟</m:t>
                    </m:r>
                    <m:r>
                      <a:rPr lang="tr-TR" b="0" i="1" smtClean="0">
                        <a:latin typeface="Cambria Math" panose="02040503050406030204" pitchFamily="18" charset="0"/>
                      </a:rPr>
                      <m:t>.   0≤</m:t>
                    </m:r>
                    <m:r>
                      <a:rPr lang="tr-TR" b="0" i="1" smtClean="0">
                        <a:latin typeface="Cambria Math" panose="02040503050406030204" pitchFamily="18" charset="0"/>
                      </a:rPr>
                      <m:t>𝑟</m:t>
                    </m:r>
                    <m:r>
                      <a:rPr lang="tr-TR" b="0" i="1" smtClean="0">
                        <a:latin typeface="Cambria Math" panose="02040503050406030204" pitchFamily="18" charset="0"/>
                      </a:rPr>
                      <m:t>&lt;</m:t>
                    </m:r>
                    <m:r>
                      <a:rPr lang="tr-TR" b="0" i="1" smtClean="0">
                        <a:latin typeface="Cambria Math" panose="02040503050406030204" pitchFamily="18" charset="0"/>
                      </a:rPr>
                      <m:t>𝑛</m:t>
                    </m:r>
                    <m:r>
                      <a:rPr lang="tr-TR" b="0" i="1" smtClean="0">
                        <a:latin typeface="Cambria Math" panose="02040503050406030204" pitchFamily="18" charset="0"/>
                      </a:rPr>
                      <m:t> ;</m:t>
                    </m:r>
                    <m:r>
                      <a:rPr lang="tr-TR" b="0" i="1" smtClean="0">
                        <a:latin typeface="Cambria Math" panose="02040503050406030204" pitchFamily="18" charset="0"/>
                      </a:rPr>
                      <m:t>𝑞</m:t>
                    </m:r>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𝑎</m:t>
                        </m:r>
                        <m:r>
                          <a:rPr lang="tr-TR" b="0" i="1" smtClean="0">
                            <a:latin typeface="Cambria Math" panose="02040503050406030204" pitchFamily="18" charset="0"/>
                          </a:rPr>
                          <m:t>|</m:t>
                        </m:r>
                        <m:r>
                          <a:rPr lang="tr-TR" b="0" i="1" smtClean="0">
                            <a:latin typeface="Cambria Math" panose="02040503050406030204" pitchFamily="18" charset="0"/>
                          </a:rPr>
                          <m:t>𝑛</m:t>
                        </m:r>
                      </m:e>
                    </m:d>
                  </m:oMath>
                </a14:m>
                <a:endParaRPr lang="tr-TR" dirty="0"/>
              </a:p>
              <a:p>
                <a:pPr>
                  <a:lnSpc>
                    <a:spcPct val="150000"/>
                  </a:lnSpc>
                </a:pPr>
                <a14:m>
                  <m:oMath xmlns:m="http://schemas.openxmlformats.org/officeDocument/2006/math">
                    <m:r>
                      <a:rPr lang="tr-TR" b="0" i="1" smtClean="0">
                        <a:latin typeface="Cambria Math" panose="02040503050406030204" pitchFamily="18" charset="0"/>
                      </a:rPr>
                      <m:t>𝑎</m:t>
                    </m:r>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𝑎</m:t>
                        </m:r>
                        <m:r>
                          <a:rPr lang="tr-TR" b="0" i="1" smtClean="0">
                            <a:latin typeface="Cambria Math" panose="02040503050406030204" pitchFamily="18" charset="0"/>
                          </a:rPr>
                          <m:t>|</m:t>
                        </m:r>
                        <m:r>
                          <a:rPr lang="tr-TR" b="0" i="1" smtClean="0">
                            <a:latin typeface="Cambria Math" panose="02040503050406030204" pitchFamily="18" charset="0"/>
                          </a:rPr>
                          <m:t>𝑛</m:t>
                        </m:r>
                      </m:e>
                    </m:d>
                    <m:r>
                      <a:rPr lang="tr-TR" b="0" i="1" smtClean="0">
                        <a:latin typeface="Cambria Math" panose="02040503050406030204" pitchFamily="18" charset="0"/>
                      </a:rPr>
                      <m:t> ∗</m:t>
                    </m:r>
                    <m:r>
                      <a:rPr lang="tr-TR" b="0" i="1" smtClean="0">
                        <a:latin typeface="Cambria Math" panose="02040503050406030204" pitchFamily="18" charset="0"/>
                      </a:rPr>
                      <m:t>𝑛</m:t>
                    </m:r>
                    <m:r>
                      <a:rPr lang="tr-TR" b="0" i="1" smtClean="0">
                        <a:latin typeface="Cambria Math" panose="02040503050406030204" pitchFamily="18" charset="0"/>
                      </a:rPr>
                      <m:t>+</m:t>
                    </m:r>
                    <m:r>
                      <a:rPr lang="tr-TR" b="0" i="1" smtClean="0">
                        <a:latin typeface="Cambria Math" panose="02040503050406030204" pitchFamily="18" charset="0"/>
                      </a:rPr>
                      <m:t>𝑎</m:t>
                    </m:r>
                    <m:r>
                      <a:rPr lang="tr-TR" b="0" i="1" smtClean="0">
                        <a:latin typeface="Cambria Math" panose="02040503050406030204" pitchFamily="18" charset="0"/>
                      </a:rPr>
                      <m:t> (</m:t>
                    </m:r>
                    <m:r>
                      <a:rPr lang="tr-TR" b="0" i="1" smtClean="0">
                        <a:latin typeface="Cambria Math" panose="02040503050406030204" pitchFamily="18" charset="0"/>
                      </a:rPr>
                      <m:t>𝑚𝑜𝑑𝑛</m:t>
                    </m:r>
                    <m:r>
                      <a:rPr lang="tr-TR" b="0" i="1" smtClean="0">
                        <a:latin typeface="Cambria Math" panose="02040503050406030204" pitchFamily="18" charset="0"/>
                      </a:rPr>
                      <m:t>)</m:t>
                    </m:r>
                  </m:oMath>
                </a14:m>
                <a:endParaRPr lang="tr-TR" dirty="0"/>
              </a:p>
              <a:p>
                <a:pPr>
                  <a:lnSpc>
                    <a:spcPct val="150000"/>
                  </a:lnSpc>
                </a:pPr>
                <a:endParaRPr lang="tr-TR" dirty="0"/>
              </a:p>
              <a:p>
                <a:pPr>
                  <a:lnSpc>
                    <a:spcPct val="150000"/>
                  </a:lnSpc>
                </a:pPr>
                <a14:m>
                  <m:oMath xmlns:m="http://schemas.openxmlformats.org/officeDocument/2006/math">
                    <m:r>
                      <a:rPr lang="tr-TR" i="1" dirty="0" smtClean="0">
                        <a:latin typeface="Cambria Math" panose="02040503050406030204" pitchFamily="18" charset="0"/>
                      </a:rPr>
                      <m:t>11(</m:t>
                    </m:r>
                    <m:r>
                      <a:rPr lang="tr-TR" i="1" dirty="0" smtClean="0">
                        <a:latin typeface="Cambria Math" panose="02040503050406030204" pitchFamily="18" charset="0"/>
                      </a:rPr>
                      <m:t>𝑚𝑜𝑑</m:t>
                    </m:r>
                    <m:r>
                      <a:rPr lang="tr-TR" i="1" dirty="0" smtClean="0">
                        <a:latin typeface="Cambria Math" panose="02040503050406030204" pitchFamily="18" charset="0"/>
                      </a:rPr>
                      <m:t>7) = 4</m:t>
                    </m:r>
                  </m:oMath>
                </a14:m>
                <a:endParaRPr lang="tr-TR" dirty="0"/>
              </a:p>
              <a:p>
                <a:pPr>
                  <a:lnSpc>
                    <a:spcPct val="150000"/>
                  </a:lnSpc>
                </a:pPr>
                <a14:m>
                  <m:oMath xmlns:m="http://schemas.openxmlformats.org/officeDocument/2006/math">
                    <m:r>
                      <a:rPr lang="tr-TR" i="1" dirty="0" smtClean="0">
                        <a:latin typeface="Cambria Math" panose="02040503050406030204" pitchFamily="18" charset="0"/>
                      </a:rPr>
                      <m:t>11</m:t>
                    </m:r>
                    <m:r>
                      <a:rPr lang="tr-TR" i="1" dirty="0">
                        <a:latin typeface="Cambria Math" panose="02040503050406030204" pitchFamily="18" charset="0"/>
                      </a:rPr>
                      <m:t> </m:t>
                    </m:r>
                    <m:r>
                      <a:rPr lang="tr-TR" i="1" dirty="0" smtClean="0">
                        <a:latin typeface="Cambria Math" panose="02040503050406030204" pitchFamily="18" charset="0"/>
                      </a:rPr>
                      <m:t>=</m:t>
                    </m:r>
                    <m:r>
                      <a:rPr lang="tr-TR" i="1" dirty="0">
                        <a:latin typeface="Cambria Math" panose="02040503050406030204" pitchFamily="18" charset="0"/>
                      </a:rPr>
                      <m:t> </m:t>
                    </m:r>
                    <m:r>
                      <a:rPr lang="tr-TR" i="1" dirty="0" smtClean="0">
                        <a:latin typeface="Cambria Math" panose="02040503050406030204" pitchFamily="18" charset="0"/>
                      </a:rPr>
                      <m:t>1∗7+4 =&gt;</m:t>
                    </m:r>
                    <m:r>
                      <a:rPr lang="tr-TR" b="0" i="1" dirty="0" smtClean="0">
                        <a:latin typeface="Cambria Math" panose="02040503050406030204" pitchFamily="18" charset="0"/>
                      </a:rPr>
                      <m:t>𝑞</m:t>
                    </m:r>
                    <m:r>
                      <a:rPr lang="tr-TR" i="1" dirty="0" smtClean="0">
                        <a:latin typeface="Cambria Math" panose="02040503050406030204" pitchFamily="18" charset="0"/>
                      </a:rPr>
                      <m:t>=</m:t>
                    </m:r>
                    <m:d>
                      <m:dPr>
                        <m:begChr m:val="⌊"/>
                        <m:endChr m:val="⌋"/>
                        <m:ctrlPr>
                          <a:rPr lang="tr-TR" i="1">
                            <a:latin typeface="Cambria Math" panose="02040503050406030204" pitchFamily="18" charset="0"/>
                          </a:rPr>
                        </m:ctrlPr>
                      </m:dPr>
                      <m:e>
                        <m:r>
                          <a:rPr lang="tr-TR" i="1">
                            <a:latin typeface="Cambria Math" panose="02040503050406030204" pitchFamily="18" charset="0"/>
                          </a:rPr>
                          <m:t>𝑎</m:t>
                        </m:r>
                        <m:r>
                          <a:rPr lang="tr-TR" i="1">
                            <a:latin typeface="Cambria Math" panose="02040503050406030204" pitchFamily="18" charset="0"/>
                          </a:rPr>
                          <m:t>|</m:t>
                        </m:r>
                        <m:r>
                          <a:rPr lang="tr-TR" i="1">
                            <a:latin typeface="Cambria Math" panose="02040503050406030204" pitchFamily="18" charset="0"/>
                          </a:rPr>
                          <m:t>𝑛</m:t>
                        </m:r>
                      </m:e>
                    </m:d>
                    <m:r>
                      <a:rPr lang="tr-TR" b="0" i="1" smtClean="0">
                        <a:latin typeface="Cambria Math" panose="02040503050406030204" pitchFamily="18" charset="0"/>
                      </a:rPr>
                      <m:t>=</m:t>
                    </m:r>
                    <m:r>
                      <a:rPr lang="tr-TR" i="1" dirty="0" smtClean="0">
                        <a:latin typeface="Cambria Math" panose="02040503050406030204" pitchFamily="18" charset="0"/>
                      </a:rPr>
                      <m:t>1, </m:t>
                    </m:r>
                    <m:r>
                      <a:rPr lang="tr-TR" i="1" dirty="0" smtClean="0">
                        <a:latin typeface="Cambria Math" panose="02040503050406030204" pitchFamily="18" charset="0"/>
                      </a:rPr>
                      <m:t>𝑛</m:t>
                    </m:r>
                    <m:r>
                      <a:rPr lang="tr-TR" i="1" dirty="0" smtClean="0">
                        <a:latin typeface="Cambria Math" panose="02040503050406030204" pitchFamily="18" charset="0"/>
                      </a:rPr>
                      <m:t>=7, </m:t>
                    </m:r>
                    <m:r>
                      <a:rPr lang="tr-TR" i="1" dirty="0" smtClean="0">
                        <a:latin typeface="Cambria Math" panose="02040503050406030204" pitchFamily="18" charset="0"/>
                      </a:rPr>
                      <m:t>𝑟</m:t>
                    </m:r>
                    <m:r>
                      <a:rPr lang="tr-TR" i="1" dirty="0" smtClean="0">
                        <a:latin typeface="Cambria Math" panose="02040503050406030204" pitchFamily="18" charset="0"/>
                      </a:rPr>
                      <m:t>=4</m:t>
                    </m:r>
                  </m:oMath>
                </a14:m>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TR">
                    <a:noFill/>
                  </a:rPr>
                  <a:t> </a:t>
                </a:r>
              </a:p>
            </p:txBody>
          </p:sp>
        </mc:Fallback>
      </mc:AlternateContent>
    </p:spTree>
    <p:extLst>
      <p:ext uri="{BB962C8B-B14F-4D97-AF65-F5344CB8AC3E}">
        <p14:creationId xmlns:p14="http://schemas.microsoft.com/office/powerpoint/2010/main" val="1977661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Ayrık Logaritma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9989634" cy="4351338"/>
              </a:xfrm>
            </p:spPr>
            <p:txBody>
              <a:bodyPr>
                <a:noAutofit/>
              </a:bodyPr>
              <a:lstStyle/>
              <a:p>
                <a:pPr algn="just">
                  <a:lnSpc>
                    <a:spcPct val="150000"/>
                  </a:lnSpc>
                </a:pPr>
                <a:r>
                  <a:rPr lang="tr-TR" sz="1800" dirty="0"/>
                  <a:t>Ayrık logaritmanın bulunmasına yönelik geliştirilen bir algoritmanın karmaşıklığı;</a:t>
                </a:r>
              </a:p>
              <a:p>
                <a:pPr marL="0" indent="0" algn="just">
                  <a:lnSpc>
                    <a:spcPct val="150000"/>
                  </a:lnSpc>
                  <a:buNone/>
                </a:pPr>
                <a14:m>
                  <m:oMathPara xmlns:m="http://schemas.openxmlformats.org/officeDocument/2006/math">
                    <m:oMathParaPr>
                      <m:jc m:val="centerGroup"/>
                    </m:oMathParaPr>
                    <m:oMath xmlns:m="http://schemas.openxmlformats.org/officeDocument/2006/math">
                      <m:sSup>
                        <m:sSupPr>
                          <m:ctrlPr>
                            <a:rPr lang="tr-TR" sz="1800" i="1" dirty="0" smtClean="0">
                              <a:latin typeface="Cambria Math" panose="02040503050406030204" pitchFamily="18" charset="0"/>
                            </a:rPr>
                          </m:ctrlPr>
                        </m:sSupPr>
                        <m:e>
                          <m:r>
                            <a:rPr lang="tr-TR" sz="1800" i="1" dirty="0" smtClean="0">
                              <a:latin typeface="Cambria Math" panose="02040503050406030204" pitchFamily="18" charset="0"/>
                            </a:rPr>
                            <m:t>𝑒</m:t>
                          </m:r>
                        </m:e>
                        <m:sup>
                          <m:sSup>
                            <m:sSupPr>
                              <m:ctrlPr>
                                <a:rPr lang="tr-TR" sz="1800" i="1" dirty="0">
                                  <a:latin typeface="Cambria Math" panose="02040503050406030204" pitchFamily="18" charset="0"/>
                                </a:rPr>
                              </m:ctrlPr>
                            </m:sSupPr>
                            <m:e>
                              <m:d>
                                <m:dPr>
                                  <m:ctrlPr>
                                    <a:rPr lang="tr-TR" sz="1800" i="1" dirty="0" smtClean="0">
                                      <a:latin typeface="Cambria Math" panose="02040503050406030204" pitchFamily="18" charset="0"/>
                                    </a:rPr>
                                  </m:ctrlPr>
                                </m:dPr>
                                <m:e>
                                  <m:func>
                                    <m:funcPr>
                                      <m:ctrlPr>
                                        <a:rPr lang="tr-TR" sz="1800" i="1" dirty="0">
                                          <a:latin typeface="Cambria Math" panose="02040503050406030204" pitchFamily="18" charset="0"/>
                                        </a:rPr>
                                      </m:ctrlPr>
                                    </m:funcPr>
                                    <m:fName>
                                      <m:r>
                                        <m:rPr>
                                          <m:sty m:val="p"/>
                                        </m:rPr>
                                        <a:rPr lang="tr-TR" sz="1800" i="0" dirty="0" err="1">
                                          <a:latin typeface="Cambria Math" panose="02040503050406030204" pitchFamily="18" charset="0"/>
                                        </a:rPr>
                                        <m:t>ln</m:t>
                                      </m:r>
                                    </m:fName>
                                    <m:e>
                                      <m:r>
                                        <a:rPr lang="tr-TR" sz="1800" i="1" dirty="0">
                                          <a:latin typeface="Cambria Math" panose="02040503050406030204" pitchFamily="18" charset="0"/>
                                        </a:rPr>
                                        <m:t>𝑝</m:t>
                                      </m:r>
                                    </m:e>
                                  </m:func>
                                </m:e>
                              </m:d>
                            </m:e>
                            <m:sup>
                              <m:f>
                                <m:fPr>
                                  <m:ctrlPr>
                                    <a:rPr lang="tr-TR" sz="1800" b="0" i="1" dirty="0" smtClean="0">
                                      <a:latin typeface="Cambria Math" panose="02040503050406030204" pitchFamily="18" charset="0"/>
                                    </a:rPr>
                                  </m:ctrlPr>
                                </m:fPr>
                                <m:num>
                                  <m:r>
                                    <a:rPr lang="tr-TR" sz="1800" i="1" dirty="0">
                                      <a:latin typeface="Cambria Math" panose="02040503050406030204" pitchFamily="18" charset="0"/>
                                    </a:rPr>
                                    <m:t>1</m:t>
                                  </m:r>
                                </m:num>
                                <m:den>
                                  <m:r>
                                    <a:rPr lang="tr-TR" sz="1800" b="0" i="1" dirty="0" smtClean="0">
                                      <a:latin typeface="Cambria Math" panose="02040503050406030204" pitchFamily="18" charset="0"/>
                                    </a:rPr>
                                    <m:t>3</m:t>
                                  </m:r>
                                </m:den>
                              </m:f>
                            </m:sup>
                          </m:sSup>
                          <m:sSup>
                            <m:sSupPr>
                              <m:ctrlPr>
                                <a:rPr lang="tr-TR" sz="1800" i="1" dirty="0">
                                  <a:latin typeface="Cambria Math" panose="02040503050406030204" pitchFamily="18" charset="0"/>
                                </a:rPr>
                              </m:ctrlPr>
                            </m:sSupPr>
                            <m:e>
                              <m:d>
                                <m:dPr>
                                  <m:ctrlPr>
                                    <a:rPr lang="tr-TR" sz="1800" i="1" dirty="0">
                                      <a:latin typeface="Cambria Math" panose="02040503050406030204" pitchFamily="18" charset="0"/>
                                    </a:rPr>
                                  </m:ctrlPr>
                                </m:dPr>
                                <m:e>
                                  <m:func>
                                    <m:funcPr>
                                      <m:ctrlPr>
                                        <a:rPr lang="tr-TR" sz="1800" i="1" dirty="0">
                                          <a:latin typeface="Cambria Math" panose="02040503050406030204" pitchFamily="18" charset="0"/>
                                        </a:rPr>
                                      </m:ctrlPr>
                                    </m:funcPr>
                                    <m:fName>
                                      <m:r>
                                        <m:rPr>
                                          <m:sty m:val="p"/>
                                        </m:rPr>
                                        <a:rPr lang="tr-TR" sz="1800" i="0" dirty="0" err="1">
                                          <a:latin typeface="Cambria Math" panose="02040503050406030204" pitchFamily="18" charset="0"/>
                                        </a:rPr>
                                        <m:t>ln</m:t>
                                      </m:r>
                                    </m:fName>
                                    <m:e>
                                      <m:d>
                                        <m:dPr>
                                          <m:ctrlPr>
                                            <a:rPr lang="tr-TR" sz="1800" i="1" dirty="0">
                                              <a:latin typeface="Cambria Math" panose="02040503050406030204" pitchFamily="18" charset="0"/>
                                            </a:rPr>
                                          </m:ctrlPr>
                                        </m:dPr>
                                        <m:e>
                                          <m:func>
                                            <m:funcPr>
                                              <m:ctrlPr>
                                                <a:rPr lang="tr-TR" sz="1800" i="1" dirty="0">
                                                  <a:latin typeface="Cambria Math" panose="02040503050406030204" pitchFamily="18" charset="0"/>
                                                </a:rPr>
                                              </m:ctrlPr>
                                            </m:funcPr>
                                            <m:fName>
                                              <m:r>
                                                <m:rPr>
                                                  <m:sty m:val="p"/>
                                                </m:rPr>
                                                <a:rPr lang="tr-TR" sz="1800" i="0" dirty="0" err="1">
                                                  <a:latin typeface="Cambria Math" panose="02040503050406030204" pitchFamily="18" charset="0"/>
                                                </a:rPr>
                                                <m:t>ln</m:t>
                                              </m:r>
                                            </m:fName>
                                            <m:e>
                                              <m:r>
                                                <a:rPr lang="tr-TR" sz="1800" i="1" dirty="0">
                                                  <a:latin typeface="Cambria Math" panose="02040503050406030204" pitchFamily="18" charset="0"/>
                                                </a:rPr>
                                                <m:t>𝑝</m:t>
                                              </m:r>
                                            </m:e>
                                          </m:func>
                                        </m:e>
                                      </m:d>
                                    </m:e>
                                  </m:func>
                                </m:e>
                              </m:d>
                            </m:e>
                            <m:sup>
                              <m:f>
                                <m:fPr>
                                  <m:ctrlPr>
                                    <a:rPr lang="tr-TR" sz="1800" b="0" i="1" dirty="0" smtClean="0">
                                      <a:latin typeface="Cambria Math" panose="02040503050406030204" pitchFamily="18" charset="0"/>
                                    </a:rPr>
                                  </m:ctrlPr>
                                </m:fPr>
                                <m:num>
                                  <m:r>
                                    <a:rPr lang="tr-TR" sz="1800" i="1" dirty="0">
                                      <a:latin typeface="Cambria Math" panose="02040503050406030204" pitchFamily="18" charset="0"/>
                                    </a:rPr>
                                    <m:t>2</m:t>
                                  </m:r>
                                </m:num>
                                <m:den>
                                  <m:r>
                                    <a:rPr lang="tr-TR" sz="1800" b="0" i="1" dirty="0" smtClean="0">
                                      <a:latin typeface="Cambria Math" panose="02040503050406030204" pitchFamily="18" charset="0"/>
                                    </a:rPr>
                                    <m:t>3</m:t>
                                  </m:r>
                                </m:den>
                              </m:f>
                            </m:sup>
                          </m:sSup>
                        </m:sup>
                      </m:sSup>
                      <m:r>
                        <a:rPr lang="tr-TR" sz="1800" i="1" dirty="0">
                          <a:latin typeface="Cambria Math" panose="02040503050406030204" pitchFamily="18" charset="0"/>
                        </a:rPr>
                        <m:t> </m:t>
                      </m:r>
                    </m:oMath>
                  </m:oMathPara>
                </a14:m>
                <a:endParaRPr lang="tr-TR" sz="1800" dirty="0"/>
              </a:p>
              <a:p>
                <a:pPr marL="0" indent="0" algn="just">
                  <a:lnSpc>
                    <a:spcPct val="150000"/>
                  </a:lnSpc>
                  <a:buNone/>
                </a:pPr>
                <a:endParaRPr lang="tr-TR" sz="1800" dirty="0"/>
              </a:p>
              <a:p>
                <a:pPr algn="just">
                  <a:lnSpc>
                    <a:spcPct val="150000"/>
                  </a:lnSpc>
                </a:pPr>
                <a:r>
                  <a:rPr lang="tr-TR" sz="1800" dirty="0" err="1"/>
                  <a:t>Diffie-Hellman</a:t>
                </a:r>
                <a:r>
                  <a:rPr lang="tr-TR" sz="1800" dirty="0"/>
                  <a:t> anahtar değişimi algoritmasında</a:t>
                </a:r>
              </a:p>
              <a:p>
                <a:pPr algn="just">
                  <a:lnSpc>
                    <a:spcPct val="150000"/>
                  </a:lnSpc>
                </a:pPr>
                <a:r>
                  <a:rPr lang="tr-TR" sz="1800" dirty="0" err="1"/>
                  <a:t>Elliptic</a:t>
                </a:r>
                <a:r>
                  <a:rPr lang="tr-TR" sz="1800" dirty="0"/>
                  <a:t> </a:t>
                </a:r>
                <a:r>
                  <a:rPr lang="tr-TR" sz="1800" dirty="0" err="1"/>
                  <a:t>Curve</a:t>
                </a:r>
                <a:r>
                  <a:rPr lang="tr-TR" sz="1800" dirty="0"/>
                  <a:t> </a:t>
                </a:r>
                <a:r>
                  <a:rPr lang="tr-TR" sz="1800" dirty="0" err="1"/>
                  <a:t>Diffie-Hellman</a:t>
                </a:r>
                <a:r>
                  <a:rPr lang="tr-TR" sz="1800" dirty="0"/>
                  <a:t> algoritması</a:t>
                </a:r>
              </a:p>
              <a:p>
                <a:pPr algn="just">
                  <a:lnSpc>
                    <a:spcPct val="150000"/>
                  </a:lnSpc>
                </a:pPr>
                <a:r>
                  <a:rPr lang="tr-TR" sz="1800" dirty="0" err="1"/>
                  <a:t>ElGamal</a:t>
                </a:r>
                <a:r>
                  <a:rPr lang="tr-TR" sz="1800" dirty="0"/>
                  <a:t> </a:t>
                </a:r>
                <a:r>
                  <a:rPr lang="tr-TR" sz="1800" dirty="0" err="1"/>
                  <a:t>Encryption</a:t>
                </a:r>
                <a:r>
                  <a:rPr lang="tr-TR" sz="1800" dirty="0"/>
                  <a:t> algoritması</a:t>
                </a:r>
              </a:p>
              <a:p>
                <a:pPr algn="just">
                  <a:lnSpc>
                    <a:spcPct val="150000"/>
                  </a:lnSpc>
                </a:pPr>
                <a:r>
                  <a:rPr lang="tr-TR" sz="1800" dirty="0" err="1"/>
                  <a:t>Hash</a:t>
                </a:r>
                <a:r>
                  <a:rPr lang="tr-TR" sz="1800" dirty="0"/>
                  <a:t> Algoritmaları</a:t>
                </a:r>
              </a:p>
              <a:p>
                <a:pPr algn="just">
                  <a:lnSpc>
                    <a:spcPct val="150000"/>
                  </a:lnSpc>
                </a:pPr>
                <a:r>
                  <a:rPr lang="tr-TR" sz="1800" dirty="0"/>
                  <a:t>Sözde Rasgele Sayılar</a:t>
                </a:r>
              </a:p>
              <a:p>
                <a:pPr algn="just">
                  <a:lnSpc>
                    <a:spcPct val="150000"/>
                  </a:lnSpc>
                </a:pPr>
                <a:endParaRPr lang="tr-TR" sz="1800"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9989634" cy="4351338"/>
              </a:xfrm>
              <a:blipFill>
                <a:blip r:embed="rId2"/>
                <a:stretch>
                  <a:fillRect l="-508" b="-1453"/>
                </a:stretch>
              </a:blipFill>
            </p:spPr>
            <p:txBody>
              <a:bodyPr/>
              <a:lstStyle/>
              <a:p>
                <a:r>
                  <a:rPr lang="en-TR">
                    <a:noFill/>
                  </a:rPr>
                  <a:t> </a:t>
                </a:r>
              </a:p>
            </p:txBody>
          </p:sp>
        </mc:Fallback>
      </mc:AlternateContent>
    </p:spTree>
    <p:extLst>
      <p:ext uri="{BB962C8B-B14F-4D97-AF65-F5344CB8AC3E}">
        <p14:creationId xmlns:p14="http://schemas.microsoft.com/office/powerpoint/2010/main" val="865284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err="1">
                <a:solidFill>
                  <a:srgbClr val="00B0F0"/>
                </a:solidFill>
              </a:rPr>
              <a:t>Diffie</a:t>
            </a:r>
            <a:r>
              <a:rPr lang="tr-TR" dirty="0">
                <a:solidFill>
                  <a:srgbClr val="00B0F0"/>
                </a:solidFill>
              </a:rPr>
              <a:t> </a:t>
            </a:r>
            <a:r>
              <a:rPr lang="tr-TR" dirty="0" err="1">
                <a:solidFill>
                  <a:srgbClr val="00B0F0"/>
                </a:solidFill>
              </a:rPr>
              <a:t>Hellman</a:t>
            </a:r>
            <a:endParaRPr lang="tr-TR" dirty="0">
              <a:solidFill>
                <a:srgbClr val="00B0F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9989634" cy="4351338"/>
              </a:xfrm>
            </p:spPr>
            <p:txBody>
              <a:bodyPr>
                <a:noAutofit/>
              </a:bodyPr>
              <a:lstStyle/>
              <a:p>
                <a:pPr algn="just">
                  <a:lnSpc>
                    <a:spcPct val="150000"/>
                  </a:lnSpc>
                </a:pPr>
                <a:r>
                  <a:rPr lang="tr-TR" sz="1800" dirty="0"/>
                  <a:t>p bir asal sayı ve </a:t>
                </a:r>
                <a:r>
                  <a:rPr lang="tr-TR" sz="1800" dirty="0" err="1"/>
                  <a:t>q</a:t>
                </a:r>
                <a:r>
                  <a:rPr lang="tr-TR" sz="1800" dirty="0"/>
                  <a:t> oluşturucu (</a:t>
                </a:r>
                <a:r>
                  <a:rPr lang="tr-TR" sz="1800" dirty="0" err="1"/>
                  <a:t>generatör</a:t>
                </a:r>
                <a:r>
                  <a:rPr lang="tr-TR" sz="1800" dirty="0"/>
                  <a:t>) olmak üzere</a:t>
                </a:r>
              </a:p>
              <a:p>
                <a:pPr lvl="1" algn="just">
                  <a:lnSpc>
                    <a:spcPct val="150000"/>
                  </a:lnSpc>
                </a:pPr>
                <a:r>
                  <a:rPr lang="tr-TR" sz="1400" dirty="0"/>
                  <a:t>P=17 ve </a:t>
                </a:r>
                <a:r>
                  <a:rPr lang="tr-TR" sz="1400" dirty="0" err="1"/>
                  <a:t>q</a:t>
                </a:r>
                <a:r>
                  <a:rPr lang="tr-TR" sz="1400" dirty="0"/>
                  <a:t>=3 olsun, 3mod17</a:t>
                </a:r>
              </a:p>
              <a:p>
                <a:pPr algn="just">
                  <a:lnSpc>
                    <a:spcPct val="150000"/>
                  </a:lnSpc>
                </a:pPr>
                <a:r>
                  <a:rPr lang="tr-TR" sz="1800" dirty="0"/>
                  <a:t>Alice rasgele bir özel sayı seçer: </a:t>
                </a:r>
                <a:r>
                  <a:rPr lang="tr-TR" sz="1800" dirty="0" err="1"/>
                  <a:t>Ag</a:t>
                </a:r>
                <a:r>
                  <a:rPr lang="tr-TR" sz="1800" dirty="0"/>
                  <a:t> = 15</a:t>
                </a:r>
              </a:p>
              <a:p>
                <a:pPr lvl="1" algn="just">
                  <a:lnSpc>
                    <a:spcPct val="150000"/>
                  </a:lnSpc>
                </a:pPr>
                <a14:m>
                  <m:oMath xmlns:m="http://schemas.openxmlformats.org/officeDocument/2006/math">
                    <m:sSup>
                      <m:sSupPr>
                        <m:ctrlPr>
                          <a:rPr lang="tr-TR" sz="1400" b="0" i="1" smtClean="0">
                            <a:latin typeface="Cambria Math" panose="02040503050406030204" pitchFamily="18" charset="0"/>
                          </a:rPr>
                        </m:ctrlPr>
                      </m:sSupPr>
                      <m:e>
                        <m:r>
                          <a:rPr lang="tr-TR" sz="1400" b="0" i="1" smtClean="0">
                            <a:latin typeface="Cambria Math" panose="02040503050406030204" pitchFamily="18" charset="0"/>
                          </a:rPr>
                          <m:t>3</m:t>
                        </m:r>
                      </m:e>
                      <m:sup>
                        <m:r>
                          <a:rPr lang="tr-TR" sz="1400" b="0" i="1" smtClean="0">
                            <a:latin typeface="Cambria Math" panose="02040503050406030204" pitchFamily="18" charset="0"/>
                          </a:rPr>
                          <m:t>15</m:t>
                        </m:r>
                      </m:sup>
                    </m:sSup>
                    <m:r>
                      <a:rPr lang="tr-TR" sz="1400" b="0" i="1" smtClean="0">
                        <a:latin typeface="Cambria Math" panose="02040503050406030204" pitchFamily="18" charset="0"/>
                      </a:rPr>
                      <m:t>𝑚𝑜𝑑</m:t>
                    </m:r>
                    <m:r>
                      <a:rPr lang="tr-TR" sz="1400" b="0" i="1" smtClean="0">
                        <a:latin typeface="Cambria Math" panose="02040503050406030204" pitchFamily="18" charset="0"/>
                      </a:rPr>
                      <m:t>17=6</m:t>
                    </m:r>
                  </m:oMath>
                </a14:m>
                <a:r>
                  <a:rPr lang="tr-TR" sz="1400" dirty="0"/>
                  <a:t> ve sonucu açık olarak Bob’a gönderir</a:t>
                </a:r>
              </a:p>
              <a:p>
                <a:pPr algn="just">
                  <a:lnSpc>
                    <a:spcPct val="150000"/>
                  </a:lnSpc>
                </a:pPr>
                <a:r>
                  <a:rPr lang="tr-TR" sz="1800" dirty="0" err="1"/>
                  <a:t>Bob</a:t>
                </a:r>
                <a:r>
                  <a:rPr lang="tr-TR" sz="1800" dirty="0"/>
                  <a:t> kendi özel sayısını seçer: </a:t>
                </a:r>
                <a:r>
                  <a:rPr lang="tr-TR" sz="1800" dirty="0" err="1"/>
                  <a:t>Bg</a:t>
                </a:r>
                <a:r>
                  <a:rPr lang="tr-TR" sz="1800" dirty="0"/>
                  <a:t>=13</a:t>
                </a:r>
              </a:p>
              <a:p>
                <a:pPr lvl="1" algn="just">
                  <a:lnSpc>
                    <a:spcPct val="150000"/>
                  </a:lnSpc>
                </a:pPr>
                <a14:m>
                  <m:oMath xmlns:m="http://schemas.openxmlformats.org/officeDocument/2006/math">
                    <m:sSup>
                      <m:sSupPr>
                        <m:ctrlPr>
                          <a:rPr lang="tr-TR" sz="1400" b="0" i="1" smtClean="0">
                            <a:latin typeface="Cambria Math" panose="02040503050406030204" pitchFamily="18" charset="0"/>
                          </a:rPr>
                        </m:ctrlPr>
                      </m:sSupPr>
                      <m:e>
                        <m:r>
                          <a:rPr lang="tr-TR" sz="1400" b="0" i="1" smtClean="0">
                            <a:latin typeface="Cambria Math" panose="02040503050406030204" pitchFamily="18" charset="0"/>
                          </a:rPr>
                          <m:t>3</m:t>
                        </m:r>
                      </m:e>
                      <m:sup>
                        <m:r>
                          <a:rPr lang="tr-TR" sz="1400" b="0" i="1" smtClean="0">
                            <a:latin typeface="Cambria Math" panose="02040503050406030204" pitchFamily="18" charset="0"/>
                          </a:rPr>
                          <m:t>13</m:t>
                        </m:r>
                      </m:sup>
                    </m:sSup>
                    <m:r>
                      <a:rPr lang="tr-TR" sz="1400" b="0" i="1" smtClean="0">
                        <a:latin typeface="Cambria Math" panose="02040503050406030204" pitchFamily="18" charset="0"/>
                      </a:rPr>
                      <m:t>𝑚𝑜𝑑</m:t>
                    </m:r>
                    <m:r>
                      <a:rPr lang="tr-TR" sz="1400" b="0" i="1" smtClean="0">
                        <a:latin typeface="Cambria Math" panose="02040503050406030204" pitchFamily="18" charset="0"/>
                      </a:rPr>
                      <m:t>17=12</m:t>
                    </m:r>
                  </m:oMath>
                </a14:m>
                <a:r>
                  <a:rPr lang="tr-TR" sz="1400" dirty="0"/>
                  <a:t> ve sonucu açık olarak Alice’e gönderir</a:t>
                </a:r>
              </a:p>
              <a:p>
                <a:pPr algn="just">
                  <a:lnSpc>
                    <a:spcPct val="150000"/>
                  </a:lnSpc>
                </a:pPr>
                <a:r>
                  <a:rPr lang="tr-TR" sz="1800" dirty="0"/>
                  <a:t>Alice Bob’un açık sonucu alır ve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13</m:t>
                        </m:r>
                      </m:e>
                      <m:sup>
                        <m:r>
                          <a:rPr lang="tr-TR" sz="1800" b="0" i="1" smtClean="0">
                            <a:latin typeface="Cambria Math" panose="02040503050406030204" pitchFamily="18" charset="0"/>
                          </a:rPr>
                          <m:t>15</m:t>
                        </m:r>
                      </m:sup>
                    </m:sSup>
                    <m:r>
                      <a:rPr lang="tr-TR" sz="1800" b="0" i="1" smtClean="0">
                        <a:latin typeface="Cambria Math" panose="02040503050406030204" pitchFamily="18" charset="0"/>
                      </a:rPr>
                      <m:t>𝑚𝑜𝑑</m:t>
                    </m:r>
                    <m:r>
                      <a:rPr lang="tr-TR" sz="1800" b="0" i="1" smtClean="0">
                        <a:latin typeface="Cambria Math" panose="02040503050406030204" pitchFamily="18" charset="0"/>
                      </a:rPr>
                      <m:t>17=10</m:t>
                    </m:r>
                  </m:oMath>
                </a14:m>
                <a:endParaRPr lang="tr-TR" sz="1800" b="0" dirty="0"/>
              </a:p>
              <a:p>
                <a:pPr algn="just">
                  <a:lnSpc>
                    <a:spcPct val="150000"/>
                  </a:lnSpc>
                </a:pPr>
                <a:r>
                  <a:rPr lang="tr-TR" sz="1800" dirty="0" err="1"/>
                  <a:t>Bob</a:t>
                </a:r>
                <a:r>
                  <a:rPr lang="tr-TR" sz="1800" dirty="0"/>
                  <a:t> Alice’nin açık sonucu alır ve </a:t>
                </a:r>
                <a14:m>
                  <m:oMath xmlns:m="http://schemas.openxmlformats.org/officeDocument/2006/math">
                    <m:sSup>
                      <m:sSupPr>
                        <m:ctrlPr>
                          <a:rPr lang="tr-TR" sz="1800" b="0" i="1" smtClean="0">
                            <a:latin typeface="Cambria Math" panose="02040503050406030204" pitchFamily="18" charset="0"/>
                          </a:rPr>
                        </m:ctrlPr>
                      </m:sSupPr>
                      <m:e>
                        <m:r>
                          <a:rPr lang="tr-TR" sz="1800" b="0" i="1" smtClean="0">
                            <a:latin typeface="Cambria Math" panose="02040503050406030204" pitchFamily="18" charset="0"/>
                          </a:rPr>
                          <m:t>6</m:t>
                        </m:r>
                      </m:e>
                      <m:sup>
                        <m:r>
                          <a:rPr lang="tr-TR" sz="1800" b="0" i="1" smtClean="0">
                            <a:latin typeface="Cambria Math" panose="02040503050406030204" pitchFamily="18" charset="0"/>
                          </a:rPr>
                          <m:t>13</m:t>
                        </m:r>
                      </m:sup>
                    </m:sSup>
                    <m:r>
                      <a:rPr lang="tr-TR" sz="1800" b="0" i="1" smtClean="0">
                        <a:latin typeface="Cambria Math" panose="02040503050406030204" pitchFamily="18" charset="0"/>
                      </a:rPr>
                      <m:t>𝑚𝑜𝑑</m:t>
                    </m:r>
                    <m:r>
                      <a:rPr lang="tr-TR" sz="1800" b="0" i="1" smtClean="0">
                        <a:latin typeface="Cambria Math" panose="02040503050406030204" pitchFamily="18" charset="0"/>
                      </a:rPr>
                      <m:t>17=10</m:t>
                    </m:r>
                  </m:oMath>
                </a14:m>
                <a:endParaRPr lang="tr-TR" sz="1800"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9989634" cy="4351338"/>
              </a:xfrm>
              <a:blipFill>
                <a:blip r:embed="rId2"/>
                <a:stretch>
                  <a:fillRect l="-508"/>
                </a:stretch>
              </a:blipFill>
            </p:spPr>
            <p:txBody>
              <a:bodyPr/>
              <a:lstStyle/>
              <a:p>
                <a:r>
                  <a:rPr lang="en-TR">
                    <a:noFill/>
                  </a:rPr>
                  <a:t> </a:t>
                </a:r>
              </a:p>
            </p:txBody>
          </p:sp>
        </mc:Fallback>
      </mc:AlternateContent>
    </p:spTree>
    <p:extLst>
      <p:ext uri="{BB962C8B-B14F-4D97-AF65-F5344CB8AC3E}">
        <p14:creationId xmlns:p14="http://schemas.microsoft.com/office/powerpoint/2010/main" val="581785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RSA </a:t>
            </a:r>
            <a:r>
              <a:rPr lang="tr-TR" dirty="0" err="1">
                <a:solidFill>
                  <a:srgbClr val="00B0F0"/>
                </a:solidFill>
              </a:rPr>
              <a:t>Algorithm</a:t>
            </a:r>
            <a:endParaRPr lang="tr-TR" dirty="0">
              <a:solidFill>
                <a:srgbClr val="00B0F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5783664" cy="4351338"/>
              </a:xfrm>
            </p:spPr>
            <p:txBody>
              <a:bodyPr>
                <a:noAutofit/>
              </a:bodyPr>
              <a:lstStyle/>
              <a:p>
                <a:pPr algn="just">
                  <a:lnSpc>
                    <a:spcPct val="150000"/>
                  </a:lnSpc>
                </a:pPr>
                <a:r>
                  <a:rPr lang="tr-TR" sz="1600" b="1" dirty="0"/>
                  <a:t>p</a:t>
                </a:r>
                <a:r>
                  <a:rPr lang="tr-TR" sz="1600" dirty="0"/>
                  <a:t> ve </a:t>
                </a:r>
                <a:r>
                  <a:rPr lang="tr-TR" sz="1600" b="1" dirty="0" err="1"/>
                  <a:t>q</a:t>
                </a:r>
                <a:r>
                  <a:rPr lang="tr-TR" sz="1600" dirty="0"/>
                  <a:t> iki asal sayı ve </a:t>
                </a:r>
                <a14:m>
                  <m:oMath xmlns:m="http://schemas.openxmlformats.org/officeDocument/2006/math">
                    <m:r>
                      <a:rPr lang="tr-TR" sz="1600" b="0" i="1" smtClean="0">
                        <a:latin typeface="Cambria Math" panose="02040503050406030204" pitchFamily="18" charset="0"/>
                      </a:rPr>
                      <m:t>𝑝</m:t>
                    </m:r>
                    <m:r>
                      <a:rPr lang="tr-TR" sz="1600" b="0" i="1" smtClean="0">
                        <a:latin typeface="Cambria Math" panose="02040503050406030204" pitchFamily="18" charset="0"/>
                        <a:ea typeface="Cambria Math" panose="02040503050406030204" pitchFamily="18" charset="0"/>
                      </a:rPr>
                      <m:t>≠</m:t>
                    </m:r>
                    <m:r>
                      <a:rPr lang="tr-TR" sz="1600" b="0" i="1" smtClean="0">
                        <a:latin typeface="Cambria Math" panose="02040503050406030204" pitchFamily="18" charset="0"/>
                        <a:ea typeface="Cambria Math" panose="02040503050406030204" pitchFamily="18" charset="0"/>
                      </a:rPr>
                      <m:t>𝑞</m:t>
                    </m:r>
                  </m:oMath>
                </a14:m>
                <a:r>
                  <a:rPr lang="tr-TR" sz="1600" dirty="0"/>
                  <a:t> olmak üzere</a:t>
                </a:r>
              </a:p>
              <a:p>
                <a:pPr algn="just">
                  <a:lnSpc>
                    <a:spcPct val="150000"/>
                  </a:lnSpc>
                </a:pPr>
                <a14:m>
                  <m:oMath xmlns:m="http://schemas.openxmlformats.org/officeDocument/2006/math">
                    <m:r>
                      <a:rPr lang="tr-TR" sz="1600" b="1" i="1" smtClean="0">
                        <a:latin typeface="Cambria Math" panose="02040503050406030204" pitchFamily="18" charset="0"/>
                      </a:rPr>
                      <m:t>𝒏</m:t>
                    </m:r>
                    <m:r>
                      <a:rPr lang="tr-TR" sz="1600" b="0" i="1" smtClean="0">
                        <a:latin typeface="Cambria Math" panose="02040503050406030204" pitchFamily="18" charset="0"/>
                      </a:rPr>
                      <m:t>=</m:t>
                    </m:r>
                    <m:r>
                      <a:rPr lang="tr-TR" sz="1600" b="0" i="1" smtClean="0">
                        <a:latin typeface="Cambria Math" panose="02040503050406030204" pitchFamily="18" charset="0"/>
                      </a:rPr>
                      <m:t>𝑝</m:t>
                    </m:r>
                    <m:r>
                      <a:rPr lang="tr-TR" sz="1600" b="0" i="1" smtClean="0">
                        <a:latin typeface="Cambria Math" panose="02040503050406030204" pitchFamily="18" charset="0"/>
                      </a:rPr>
                      <m:t>∗</m:t>
                    </m:r>
                    <m:r>
                      <a:rPr lang="tr-TR" sz="1600" b="0" i="1" smtClean="0">
                        <a:latin typeface="Cambria Math" panose="02040503050406030204" pitchFamily="18" charset="0"/>
                      </a:rPr>
                      <m:t>𝑞</m:t>
                    </m:r>
                  </m:oMath>
                </a14:m>
                <a:endParaRPr lang="tr-TR" sz="1600" b="0" dirty="0"/>
              </a:p>
              <a:p>
                <a:pPr algn="just">
                  <a:lnSpc>
                    <a:spcPct val="150000"/>
                  </a:lnSpc>
                </a:pPr>
                <a14:m>
                  <m:oMath xmlns:m="http://schemas.openxmlformats.org/officeDocument/2006/math">
                    <m:r>
                      <a:rPr lang="tr-TR" sz="1600" b="1" i="1" smtClean="0">
                        <a:latin typeface="Cambria Math" panose="02040503050406030204" pitchFamily="18" charset="0"/>
                        <a:ea typeface="Cambria Math" panose="02040503050406030204" pitchFamily="18" charset="0"/>
                      </a:rPr>
                      <m:t>𝝓</m:t>
                    </m:r>
                    <m:d>
                      <m:dPr>
                        <m:ctrlPr>
                          <a:rPr lang="tr-TR" sz="1600" b="1" i="1" smtClean="0">
                            <a:latin typeface="Cambria Math" panose="02040503050406030204" pitchFamily="18" charset="0"/>
                            <a:ea typeface="Cambria Math" panose="02040503050406030204" pitchFamily="18" charset="0"/>
                          </a:rPr>
                        </m:ctrlPr>
                      </m:dPr>
                      <m:e>
                        <m:r>
                          <a:rPr lang="tr-TR" sz="1600" b="1" i="1" smtClean="0">
                            <a:latin typeface="Cambria Math" panose="02040503050406030204" pitchFamily="18" charset="0"/>
                            <a:ea typeface="Cambria Math" panose="02040503050406030204" pitchFamily="18" charset="0"/>
                          </a:rPr>
                          <m:t>𝒏</m:t>
                        </m:r>
                      </m:e>
                    </m:d>
                    <m:r>
                      <a:rPr lang="tr-TR" sz="1600" b="0" i="1" smtClean="0">
                        <a:latin typeface="Cambria Math" panose="02040503050406030204" pitchFamily="18" charset="0"/>
                        <a:ea typeface="Cambria Math" panose="02040503050406030204" pitchFamily="18" charset="0"/>
                      </a:rPr>
                      <m:t>=</m:t>
                    </m:r>
                    <m:d>
                      <m:dPr>
                        <m:ctrlPr>
                          <a:rPr lang="tr-TR" sz="1600" b="0" i="1" smtClean="0">
                            <a:latin typeface="Cambria Math" panose="02040503050406030204" pitchFamily="18" charset="0"/>
                            <a:ea typeface="Cambria Math" panose="02040503050406030204" pitchFamily="18" charset="0"/>
                          </a:rPr>
                        </m:ctrlPr>
                      </m:dPr>
                      <m:e>
                        <m:r>
                          <a:rPr lang="tr-TR" sz="1600" b="0" i="1" smtClean="0">
                            <a:latin typeface="Cambria Math" panose="02040503050406030204" pitchFamily="18" charset="0"/>
                            <a:ea typeface="Cambria Math" panose="02040503050406030204" pitchFamily="18" charset="0"/>
                          </a:rPr>
                          <m:t>𝑝</m:t>
                        </m:r>
                        <m:r>
                          <a:rPr lang="tr-TR" sz="1600" b="0" i="1" smtClean="0">
                            <a:latin typeface="Cambria Math" panose="02040503050406030204" pitchFamily="18" charset="0"/>
                            <a:ea typeface="Cambria Math" panose="02040503050406030204" pitchFamily="18" charset="0"/>
                          </a:rPr>
                          <m:t>−1</m:t>
                        </m:r>
                      </m:e>
                    </m:d>
                    <m:r>
                      <a:rPr lang="tr-TR" sz="1600" b="0" i="1" smtClean="0">
                        <a:latin typeface="Cambria Math" panose="02040503050406030204" pitchFamily="18" charset="0"/>
                        <a:ea typeface="Cambria Math" panose="02040503050406030204" pitchFamily="18" charset="0"/>
                      </a:rPr>
                      <m:t>∗</m:t>
                    </m:r>
                    <m:d>
                      <m:dPr>
                        <m:ctrlPr>
                          <a:rPr lang="tr-TR" sz="1600" b="0" i="1" smtClean="0">
                            <a:latin typeface="Cambria Math" panose="02040503050406030204" pitchFamily="18" charset="0"/>
                            <a:ea typeface="Cambria Math" panose="02040503050406030204" pitchFamily="18" charset="0"/>
                          </a:rPr>
                        </m:ctrlPr>
                      </m:dPr>
                      <m:e>
                        <m:r>
                          <a:rPr lang="tr-TR" sz="1600" b="0" i="1" smtClean="0">
                            <a:latin typeface="Cambria Math" panose="02040503050406030204" pitchFamily="18" charset="0"/>
                            <a:ea typeface="Cambria Math" panose="02040503050406030204" pitchFamily="18" charset="0"/>
                          </a:rPr>
                          <m:t>𝑞</m:t>
                        </m:r>
                        <m:r>
                          <a:rPr lang="tr-TR" sz="1600" b="0" i="1" smtClean="0">
                            <a:latin typeface="Cambria Math" panose="02040503050406030204" pitchFamily="18" charset="0"/>
                            <a:ea typeface="Cambria Math" panose="02040503050406030204" pitchFamily="18" charset="0"/>
                          </a:rPr>
                          <m:t>−1</m:t>
                        </m:r>
                      </m:e>
                    </m:d>
                  </m:oMath>
                </a14:m>
                <a:endParaRPr lang="tr-TR" sz="1600" b="0" dirty="0">
                  <a:ea typeface="Cambria Math" panose="02040503050406030204" pitchFamily="18" charset="0"/>
                </a:endParaRPr>
              </a:p>
              <a:p>
                <a:pPr algn="just">
                  <a:lnSpc>
                    <a:spcPct val="150000"/>
                  </a:lnSpc>
                </a:pPr>
                <a:r>
                  <a:rPr lang="tr-TR" sz="1600" dirty="0"/>
                  <a:t> </a:t>
                </a:r>
                <a14:m>
                  <m:oMath xmlns:m="http://schemas.openxmlformats.org/officeDocument/2006/math">
                    <m:r>
                      <a:rPr lang="tr-TR" sz="1600" b="1" i="1">
                        <a:latin typeface="Cambria Math" panose="02040503050406030204" pitchFamily="18" charset="0"/>
                        <a:ea typeface="Cambria Math" panose="02040503050406030204" pitchFamily="18" charset="0"/>
                      </a:rPr>
                      <m:t>𝝓</m:t>
                    </m:r>
                    <m:d>
                      <m:dPr>
                        <m:ctrlPr>
                          <a:rPr lang="tr-TR" sz="1600" b="1" i="1">
                            <a:latin typeface="Cambria Math" panose="02040503050406030204" pitchFamily="18" charset="0"/>
                            <a:ea typeface="Cambria Math" panose="02040503050406030204" pitchFamily="18" charset="0"/>
                          </a:rPr>
                        </m:ctrlPr>
                      </m:dPr>
                      <m:e>
                        <m:r>
                          <a:rPr lang="tr-TR" sz="1600" b="1" i="1">
                            <a:latin typeface="Cambria Math" panose="02040503050406030204" pitchFamily="18" charset="0"/>
                            <a:ea typeface="Cambria Math" panose="02040503050406030204" pitchFamily="18" charset="0"/>
                          </a:rPr>
                          <m:t>𝒏</m:t>
                        </m:r>
                      </m:e>
                    </m:d>
                  </m:oMath>
                </a14:m>
                <a:r>
                  <a:rPr lang="tr-TR" sz="1600" dirty="0"/>
                  <a:t> ile aralarında asal olan bir </a:t>
                </a:r>
                <a:r>
                  <a:rPr lang="tr-TR" sz="1600" b="1" dirty="0"/>
                  <a:t>e </a:t>
                </a:r>
                <a:r>
                  <a:rPr lang="tr-TR" sz="1600" dirty="0"/>
                  <a:t>sayı seçilir; </a:t>
                </a:r>
                <a14:m>
                  <m:oMath xmlns:m="http://schemas.openxmlformats.org/officeDocument/2006/math">
                    <m:r>
                      <a:rPr lang="tr-TR" sz="1600" b="0" i="1" smtClean="0">
                        <a:latin typeface="Cambria Math" panose="02040503050406030204" pitchFamily="18" charset="0"/>
                      </a:rPr>
                      <m:t>1&lt;</m:t>
                    </m:r>
                    <m:r>
                      <a:rPr lang="tr-TR" sz="1600" b="0" i="1" smtClean="0">
                        <a:latin typeface="Cambria Math" panose="02040503050406030204" pitchFamily="18" charset="0"/>
                      </a:rPr>
                      <m:t>𝑒</m:t>
                    </m:r>
                    <m:r>
                      <a:rPr lang="tr-TR" sz="1600" b="0" i="1" smtClean="0">
                        <a:latin typeface="Cambria Math" panose="02040503050406030204" pitchFamily="18" charset="0"/>
                      </a:rPr>
                      <m:t>&lt;</m:t>
                    </m:r>
                    <m:r>
                      <a:rPr lang="tr-TR" sz="1600" i="1">
                        <a:latin typeface="Cambria Math" panose="02040503050406030204" pitchFamily="18" charset="0"/>
                        <a:ea typeface="Cambria Math" panose="02040503050406030204" pitchFamily="18" charset="0"/>
                      </a:rPr>
                      <m:t>𝜙</m:t>
                    </m:r>
                    <m:d>
                      <m:dPr>
                        <m:ctrlPr>
                          <a:rPr lang="tr-TR" sz="1600" i="1">
                            <a:latin typeface="Cambria Math" panose="02040503050406030204" pitchFamily="18" charset="0"/>
                            <a:ea typeface="Cambria Math" panose="02040503050406030204" pitchFamily="18" charset="0"/>
                          </a:rPr>
                        </m:ctrlPr>
                      </m:dPr>
                      <m:e>
                        <m:r>
                          <a:rPr lang="tr-TR" sz="1600" i="1">
                            <a:latin typeface="Cambria Math" panose="02040503050406030204" pitchFamily="18" charset="0"/>
                            <a:ea typeface="Cambria Math" panose="02040503050406030204" pitchFamily="18" charset="0"/>
                          </a:rPr>
                          <m:t>𝑛</m:t>
                        </m:r>
                      </m:e>
                    </m:d>
                  </m:oMath>
                </a14:m>
                <a:endParaRPr lang="tr-TR" sz="1600" dirty="0"/>
              </a:p>
              <a:p>
                <a:pPr algn="just">
                  <a:lnSpc>
                    <a:spcPct val="150000"/>
                  </a:lnSpc>
                </a:pPr>
                <a14:m>
                  <m:oMath xmlns:m="http://schemas.openxmlformats.org/officeDocument/2006/math">
                    <m:r>
                      <a:rPr lang="tr-TR" sz="1600" b="1" i="1" smtClean="0">
                        <a:latin typeface="Cambria Math" panose="02040503050406030204" pitchFamily="18" charset="0"/>
                      </a:rPr>
                      <m:t>𝒅</m:t>
                    </m:r>
                    <m:r>
                      <a:rPr lang="tr-TR" sz="1600" b="0" i="1" smtClean="0">
                        <a:latin typeface="Cambria Math" panose="02040503050406030204" pitchFamily="18" charset="0"/>
                      </a:rPr>
                      <m:t>=</m:t>
                    </m:r>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𝑒</m:t>
                        </m:r>
                      </m:e>
                      <m:sup>
                        <m:r>
                          <a:rPr lang="tr-TR" sz="1600" b="0" i="1" smtClean="0">
                            <a:latin typeface="Cambria Math" panose="02040503050406030204" pitchFamily="18" charset="0"/>
                          </a:rPr>
                          <m:t>−1</m:t>
                        </m:r>
                      </m:sup>
                    </m:sSup>
                    <m:r>
                      <a:rPr lang="tr-TR" sz="1600" b="0" i="1" smtClean="0">
                        <a:latin typeface="Cambria Math" panose="02040503050406030204" pitchFamily="18" charset="0"/>
                      </a:rPr>
                      <m:t>𝑚𝑜𝑑</m:t>
                    </m:r>
                    <m:r>
                      <a:rPr lang="tr-TR" sz="1600" b="0" i="1" smtClean="0">
                        <a:latin typeface="Cambria Math" panose="02040503050406030204" pitchFamily="18" charset="0"/>
                      </a:rPr>
                      <m:t>(</m:t>
                    </m:r>
                    <m:r>
                      <a:rPr lang="tr-TR" sz="1600" i="1">
                        <a:latin typeface="Cambria Math" panose="02040503050406030204" pitchFamily="18" charset="0"/>
                        <a:ea typeface="Cambria Math" panose="02040503050406030204" pitchFamily="18" charset="0"/>
                      </a:rPr>
                      <m:t>𝜙</m:t>
                    </m:r>
                    <m:d>
                      <m:dPr>
                        <m:ctrlPr>
                          <a:rPr lang="tr-TR" sz="1600" i="1">
                            <a:latin typeface="Cambria Math" panose="02040503050406030204" pitchFamily="18" charset="0"/>
                            <a:ea typeface="Cambria Math" panose="02040503050406030204" pitchFamily="18" charset="0"/>
                          </a:rPr>
                        </m:ctrlPr>
                      </m:dPr>
                      <m:e>
                        <m:r>
                          <a:rPr lang="tr-TR" sz="1600" i="1">
                            <a:latin typeface="Cambria Math" panose="02040503050406030204" pitchFamily="18" charset="0"/>
                            <a:ea typeface="Cambria Math" panose="02040503050406030204" pitchFamily="18" charset="0"/>
                          </a:rPr>
                          <m:t>𝑛</m:t>
                        </m:r>
                      </m:e>
                    </m:d>
                    <m:r>
                      <a:rPr lang="tr-TR" sz="1600" b="0" i="1" smtClean="0">
                        <a:latin typeface="Cambria Math" panose="02040503050406030204" pitchFamily="18" charset="0"/>
                        <a:ea typeface="Cambria Math" panose="02040503050406030204" pitchFamily="18" charset="0"/>
                      </a:rPr>
                      <m:t>)</m:t>
                    </m:r>
                  </m:oMath>
                </a14:m>
                <a:r>
                  <a:rPr lang="tr-TR" sz="1600" dirty="0"/>
                  <a:t> hesaplanır.</a:t>
                </a:r>
              </a:p>
              <a:p>
                <a:pPr algn="just">
                  <a:lnSpc>
                    <a:spcPct val="150000"/>
                  </a:lnSpc>
                </a:pPr>
                <a:r>
                  <a:rPr lang="tr-TR" sz="1600" dirty="0"/>
                  <a:t>Açık anahtar {e, n} ve gizli anahtar {d, n} olur.</a:t>
                </a:r>
              </a:p>
              <a:p>
                <a:pPr algn="just">
                  <a:lnSpc>
                    <a:spcPct val="150000"/>
                  </a:lnSpc>
                </a:pPr>
                <a:endParaRPr lang="tr-TR" sz="1600" dirty="0"/>
              </a:p>
              <a:p>
                <a:pPr algn="just">
                  <a:lnSpc>
                    <a:spcPct val="150000"/>
                  </a:lnSpc>
                </a:pPr>
                <a14:m>
                  <m:oMath xmlns:m="http://schemas.openxmlformats.org/officeDocument/2006/math">
                    <m:r>
                      <a:rPr lang="tr-TR" sz="1600" b="0" i="1" smtClean="0">
                        <a:latin typeface="Cambria Math" panose="02040503050406030204" pitchFamily="18" charset="0"/>
                      </a:rPr>
                      <m:t>𝐶</m:t>
                    </m:r>
                    <m:r>
                      <a:rPr lang="tr-TR" sz="1600" b="0" i="1" smtClean="0">
                        <a:latin typeface="Cambria Math" panose="02040503050406030204" pitchFamily="18" charset="0"/>
                      </a:rPr>
                      <m:t>=</m:t>
                    </m:r>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𝑃</m:t>
                        </m:r>
                      </m:e>
                      <m:sup>
                        <m:r>
                          <a:rPr lang="tr-TR" sz="1600" b="0" i="1" smtClean="0">
                            <a:latin typeface="Cambria Math" panose="02040503050406030204" pitchFamily="18" charset="0"/>
                          </a:rPr>
                          <m:t>𝑒</m:t>
                        </m:r>
                      </m:sup>
                    </m:sSup>
                    <m:r>
                      <a:rPr lang="tr-TR" sz="1600" b="0" i="1" smtClean="0">
                        <a:latin typeface="Cambria Math" panose="02040503050406030204" pitchFamily="18" charset="0"/>
                      </a:rPr>
                      <m:t>𝑚𝑜𝑑𝑛</m:t>
                    </m:r>
                  </m:oMath>
                </a14:m>
                <a:endParaRPr lang="tr-TR" sz="1600" dirty="0"/>
              </a:p>
              <a:p>
                <a:pPr algn="just">
                  <a:lnSpc>
                    <a:spcPct val="150000"/>
                  </a:lnSpc>
                </a:pPr>
                <a14:m>
                  <m:oMath xmlns:m="http://schemas.openxmlformats.org/officeDocument/2006/math">
                    <m:r>
                      <a:rPr lang="tr-TR" sz="1600" b="0" i="1" smtClean="0">
                        <a:latin typeface="Cambria Math" panose="02040503050406030204" pitchFamily="18" charset="0"/>
                      </a:rPr>
                      <m:t>𝑃</m:t>
                    </m:r>
                    <m:r>
                      <a:rPr lang="tr-TR" sz="1600" b="0" i="1" smtClean="0">
                        <a:latin typeface="Cambria Math" panose="02040503050406030204" pitchFamily="18" charset="0"/>
                      </a:rPr>
                      <m:t>=</m:t>
                    </m:r>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𝐶</m:t>
                        </m:r>
                      </m:e>
                      <m:sup>
                        <m:r>
                          <a:rPr lang="tr-TR" sz="1600" b="0" i="1" smtClean="0">
                            <a:latin typeface="Cambria Math" panose="02040503050406030204" pitchFamily="18" charset="0"/>
                          </a:rPr>
                          <m:t>𝑑</m:t>
                        </m:r>
                      </m:sup>
                    </m:sSup>
                    <m:r>
                      <a:rPr lang="tr-TR" sz="1600" b="0" i="1" smtClean="0">
                        <a:latin typeface="Cambria Math" panose="02040503050406030204" pitchFamily="18" charset="0"/>
                      </a:rPr>
                      <m:t>𝑚𝑜𝑑𝑛</m:t>
                    </m:r>
                  </m:oMath>
                </a14:m>
                <a:endParaRPr lang="tr-TR" sz="1600" dirty="0"/>
              </a:p>
              <a:p>
                <a:pPr algn="just">
                  <a:lnSpc>
                    <a:spcPct val="150000"/>
                  </a:lnSpc>
                </a:pPr>
                <a:endParaRPr lang="tr-TR" sz="1600"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5783664" cy="4351338"/>
              </a:xfrm>
              <a:blipFill>
                <a:blip r:embed="rId2"/>
                <a:stretch>
                  <a:fillRect l="-658" b="-1453"/>
                </a:stretch>
              </a:blipFill>
            </p:spPr>
            <p:txBody>
              <a:bodyPr/>
              <a:lstStyle/>
              <a:p>
                <a:r>
                  <a:rPr lang="en-TR">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4BD9C72-C4A6-A049-9A49-FD9F7DBD7954}"/>
                  </a:ext>
                </a:extLst>
              </p:cNvPr>
              <p:cNvSpPr txBox="1">
                <a:spLocks/>
              </p:cNvSpPr>
              <p:nvPr/>
            </p:nvSpPr>
            <p:spPr>
              <a:xfrm>
                <a:off x="6621864" y="1825625"/>
                <a:ext cx="543615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14:m>
                  <m:oMath xmlns:m="http://schemas.openxmlformats.org/officeDocument/2006/math">
                    <m:r>
                      <a:rPr lang="tr-TR" sz="1600" b="0" i="1" smtClean="0">
                        <a:latin typeface="Cambria Math" panose="02040503050406030204" pitchFamily="18" charset="0"/>
                      </a:rPr>
                      <m:t>𝑝</m:t>
                    </m:r>
                    <m:r>
                      <a:rPr lang="tr-TR" sz="1600" b="0" i="1" smtClean="0">
                        <a:latin typeface="Cambria Math" panose="02040503050406030204" pitchFamily="18" charset="0"/>
                      </a:rPr>
                      <m:t>=13, </m:t>
                    </m:r>
                    <m:r>
                      <a:rPr lang="tr-TR" sz="1600" b="0" i="1" smtClean="0">
                        <a:latin typeface="Cambria Math" panose="02040503050406030204" pitchFamily="18" charset="0"/>
                      </a:rPr>
                      <m:t>𝑞</m:t>
                    </m:r>
                    <m:r>
                      <a:rPr lang="tr-TR" sz="1600" b="0" i="1" smtClean="0">
                        <a:latin typeface="Cambria Math" panose="02040503050406030204" pitchFamily="18" charset="0"/>
                      </a:rPr>
                      <m:t>=11</m:t>
                    </m:r>
                  </m:oMath>
                </a14:m>
                <a:endParaRPr lang="tr-TR" sz="1600" dirty="0"/>
              </a:p>
              <a:p>
                <a:pPr algn="just">
                  <a:lnSpc>
                    <a:spcPct val="150000"/>
                  </a:lnSpc>
                </a:pPr>
                <a14:m>
                  <m:oMath xmlns:m="http://schemas.openxmlformats.org/officeDocument/2006/math">
                    <m:r>
                      <a:rPr lang="tr-TR" sz="1600" b="0" i="1" smtClean="0">
                        <a:latin typeface="Cambria Math" panose="02040503050406030204" pitchFamily="18" charset="0"/>
                      </a:rPr>
                      <m:t>𝑛</m:t>
                    </m:r>
                    <m:r>
                      <a:rPr lang="tr-TR" sz="1600" b="0" i="1" smtClean="0">
                        <a:latin typeface="Cambria Math" panose="02040503050406030204" pitchFamily="18" charset="0"/>
                      </a:rPr>
                      <m:t>=143</m:t>
                    </m:r>
                  </m:oMath>
                </a14:m>
                <a:endParaRPr lang="tr-TR" sz="1600" b="0" i="1" dirty="0">
                  <a:latin typeface="Cambria Math" panose="02040503050406030204" pitchFamily="18" charset="0"/>
                </a:endParaRPr>
              </a:p>
              <a:p>
                <a:pPr algn="just">
                  <a:lnSpc>
                    <a:spcPct val="150000"/>
                  </a:lnSpc>
                </a:pPr>
                <a14:m>
                  <m:oMath xmlns:m="http://schemas.openxmlformats.org/officeDocument/2006/math">
                    <m:r>
                      <a:rPr lang="tr-TR" sz="1600" b="0" i="1">
                        <a:latin typeface="Cambria Math" panose="02040503050406030204" pitchFamily="18" charset="0"/>
                        <a:ea typeface="Cambria Math" panose="02040503050406030204" pitchFamily="18" charset="0"/>
                      </a:rPr>
                      <m:t>𝜙</m:t>
                    </m:r>
                    <m:d>
                      <m:dPr>
                        <m:ctrlPr>
                          <a:rPr lang="tr-TR" sz="1600" i="1">
                            <a:latin typeface="Cambria Math" panose="02040503050406030204" pitchFamily="18" charset="0"/>
                            <a:ea typeface="Cambria Math" panose="02040503050406030204" pitchFamily="18" charset="0"/>
                          </a:rPr>
                        </m:ctrlPr>
                      </m:dPr>
                      <m:e>
                        <m:r>
                          <a:rPr lang="tr-TR" sz="1600" b="0" i="1">
                            <a:latin typeface="Cambria Math" panose="02040503050406030204" pitchFamily="18" charset="0"/>
                            <a:ea typeface="Cambria Math" panose="02040503050406030204" pitchFamily="18" charset="0"/>
                          </a:rPr>
                          <m:t>𝑛</m:t>
                        </m:r>
                      </m:e>
                    </m:d>
                    <m:r>
                      <a:rPr lang="tr-TR" sz="1600" b="0" i="1" smtClean="0">
                        <a:latin typeface="Cambria Math" panose="02040503050406030204" pitchFamily="18" charset="0"/>
                        <a:ea typeface="Cambria Math" panose="02040503050406030204" pitchFamily="18" charset="0"/>
                      </a:rPr>
                      <m:t>=120</m:t>
                    </m:r>
                  </m:oMath>
                </a14:m>
                <a:endParaRPr lang="tr-TR" sz="1600" dirty="0"/>
              </a:p>
              <a:p>
                <a:pPr algn="just">
                  <a:lnSpc>
                    <a:spcPct val="150000"/>
                  </a:lnSpc>
                </a:pPr>
                <a14:m>
                  <m:oMath xmlns:m="http://schemas.openxmlformats.org/officeDocument/2006/math">
                    <m:r>
                      <a:rPr lang="tr-TR" sz="1600" b="0" i="1" smtClean="0">
                        <a:latin typeface="Cambria Math" panose="02040503050406030204" pitchFamily="18" charset="0"/>
                      </a:rPr>
                      <m:t>𝑒</m:t>
                    </m:r>
                    <m:r>
                      <a:rPr lang="tr-TR" sz="1600" b="0" i="1" smtClean="0">
                        <a:latin typeface="Cambria Math" panose="02040503050406030204" pitchFamily="18" charset="0"/>
                      </a:rPr>
                      <m:t>=13</m:t>
                    </m:r>
                  </m:oMath>
                </a14:m>
                <a:r>
                  <a:rPr lang="tr-TR" sz="1600" dirty="0"/>
                  <a:t> olarak seçersek </a:t>
                </a:r>
                <a14:m>
                  <m:oMath xmlns:m="http://schemas.openxmlformats.org/officeDocument/2006/math">
                    <m:r>
                      <a:rPr lang="tr-TR" sz="1600" b="0" i="1" smtClean="0">
                        <a:latin typeface="Cambria Math" panose="02040503050406030204" pitchFamily="18" charset="0"/>
                      </a:rPr>
                      <m:t>𝐸𝐵𝑂𝐵</m:t>
                    </m:r>
                    <m:d>
                      <m:dPr>
                        <m:ctrlPr>
                          <a:rPr lang="tr-TR" sz="1600" b="0" i="1" smtClean="0">
                            <a:latin typeface="Cambria Math" panose="02040503050406030204" pitchFamily="18" charset="0"/>
                          </a:rPr>
                        </m:ctrlPr>
                      </m:dPr>
                      <m:e>
                        <m:r>
                          <a:rPr lang="tr-TR" sz="1600" b="0" i="1" smtClean="0">
                            <a:latin typeface="Cambria Math" panose="02040503050406030204" pitchFamily="18" charset="0"/>
                          </a:rPr>
                          <m:t>13,120</m:t>
                        </m:r>
                      </m:e>
                    </m:d>
                    <m:r>
                      <a:rPr lang="tr-TR" sz="1600" b="0" i="1" smtClean="0">
                        <a:latin typeface="Cambria Math" panose="02040503050406030204" pitchFamily="18" charset="0"/>
                      </a:rPr>
                      <m:t>=1</m:t>
                    </m:r>
                  </m:oMath>
                </a14:m>
                <a:endParaRPr lang="tr-TR" sz="1600" dirty="0"/>
              </a:p>
              <a:p>
                <a:pPr algn="just">
                  <a:lnSpc>
                    <a:spcPct val="150000"/>
                  </a:lnSpc>
                </a:pPr>
                <a14:m>
                  <m:oMath xmlns:m="http://schemas.openxmlformats.org/officeDocument/2006/math">
                    <m:r>
                      <a:rPr lang="tr-TR" sz="1600" b="0" i="1" smtClean="0">
                        <a:latin typeface="Cambria Math" panose="02040503050406030204" pitchFamily="18" charset="0"/>
                      </a:rPr>
                      <m:t>𝑑</m:t>
                    </m:r>
                    <m:r>
                      <a:rPr lang="tr-TR" sz="1600" b="0" i="1" smtClean="0">
                        <a:latin typeface="Cambria Math" panose="02040503050406030204" pitchFamily="18" charset="0"/>
                      </a:rPr>
                      <m:t>=</m:t>
                    </m:r>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13</m:t>
                        </m:r>
                      </m:e>
                      <m:sup>
                        <m:r>
                          <a:rPr lang="tr-TR" sz="1600" b="0" i="1" smtClean="0">
                            <a:latin typeface="Cambria Math" panose="02040503050406030204" pitchFamily="18" charset="0"/>
                          </a:rPr>
                          <m:t>−1</m:t>
                        </m:r>
                      </m:sup>
                    </m:sSup>
                    <m:r>
                      <a:rPr lang="tr-TR" sz="1600" b="0" i="1" smtClean="0">
                        <a:latin typeface="Cambria Math" panose="02040503050406030204" pitchFamily="18" charset="0"/>
                      </a:rPr>
                      <m:t>𝑚𝑜𝑑</m:t>
                    </m:r>
                    <m:r>
                      <a:rPr lang="tr-TR" sz="1600" b="0" i="1" smtClean="0">
                        <a:latin typeface="Cambria Math" panose="02040503050406030204" pitchFamily="18" charset="0"/>
                      </a:rPr>
                      <m:t>120=13∗</m:t>
                    </m:r>
                    <m:r>
                      <a:rPr lang="tr-TR" sz="1600" b="0" i="1" smtClean="0">
                        <a:latin typeface="Cambria Math" panose="02040503050406030204" pitchFamily="18" charset="0"/>
                      </a:rPr>
                      <m:t>𝑑</m:t>
                    </m:r>
                    <m:r>
                      <a:rPr lang="tr-TR" sz="1600" b="0" i="1" smtClean="0">
                        <a:latin typeface="Cambria Math" panose="02040503050406030204" pitchFamily="18" charset="0"/>
                      </a:rPr>
                      <m:t>=1</m:t>
                    </m:r>
                    <m:r>
                      <a:rPr lang="tr-TR" sz="1600" b="0" i="1" smtClean="0">
                        <a:latin typeface="Cambria Math" panose="02040503050406030204" pitchFamily="18" charset="0"/>
                      </a:rPr>
                      <m:t>𝑚𝑜𝑑</m:t>
                    </m:r>
                    <m:r>
                      <a:rPr lang="tr-TR" sz="1600" b="0" i="1" smtClean="0">
                        <a:latin typeface="Cambria Math" panose="02040503050406030204" pitchFamily="18" charset="0"/>
                      </a:rPr>
                      <m:t>120=37</m:t>
                    </m:r>
                  </m:oMath>
                </a14:m>
                <a:endParaRPr lang="tr-TR" sz="1600" dirty="0"/>
              </a:p>
              <a:p>
                <a:pPr marL="0" indent="0" algn="just">
                  <a:lnSpc>
                    <a:spcPct val="150000"/>
                  </a:lnSpc>
                  <a:buNone/>
                </a:pPr>
                <a:r>
                  <a:rPr lang="tr-TR" sz="1600" dirty="0"/>
                  <a:t>Açık Anahtar = {13, 143} Gizli Anahtar={37, 143}</a:t>
                </a:r>
              </a:p>
              <a:p>
                <a:pPr marL="0" indent="0" algn="just">
                  <a:lnSpc>
                    <a:spcPct val="150000"/>
                  </a:lnSpc>
                  <a:buNone/>
                </a:pPr>
                <a:endParaRPr lang="tr-TR" sz="1600" dirty="0"/>
              </a:p>
              <a:p>
                <a:pPr marL="0" indent="0" algn="just">
                  <a:lnSpc>
                    <a:spcPct val="150000"/>
                  </a:lnSpc>
                  <a:buNone/>
                </a:pPr>
                <a:r>
                  <a:rPr lang="tr-TR" sz="1600" dirty="0"/>
                  <a:t>P=13 şifrelendiğini düşünelim</a:t>
                </a:r>
              </a:p>
              <a:p>
                <a:pPr marL="0" indent="0" algn="just">
                  <a:lnSpc>
                    <a:spcPct val="150000"/>
                  </a:lnSpc>
                  <a:buNone/>
                </a:pPr>
                <a14:m>
                  <m:oMath xmlns:m="http://schemas.openxmlformats.org/officeDocument/2006/math">
                    <m:r>
                      <a:rPr lang="tr-TR" sz="1600" b="0" i="1" smtClean="0">
                        <a:latin typeface="Cambria Math" panose="02040503050406030204" pitchFamily="18" charset="0"/>
                      </a:rPr>
                      <m:t>𝐶</m:t>
                    </m:r>
                    <m:r>
                      <a:rPr lang="tr-TR" sz="1600" b="0" i="1" smtClean="0">
                        <a:latin typeface="Cambria Math" panose="02040503050406030204" pitchFamily="18" charset="0"/>
                      </a:rPr>
                      <m:t>=</m:t>
                    </m:r>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13</m:t>
                        </m:r>
                      </m:e>
                      <m:sup>
                        <m:r>
                          <a:rPr lang="tr-TR" sz="1600" b="0" i="1" smtClean="0">
                            <a:latin typeface="Cambria Math" panose="02040503050406030204" pitchFamily="18" charset="0"/>
                          </a:rPr>
                          <m:t>13</m:t>
                        </m:r>
                      </m:sup>
                    </m:sSup>
                    <m:r>
                      <a:rPr lang="tr-TR" sz="1600" b="0" i="1" smtClean="0">
                        <a:latin typeface="Cambria Math" panose="02040503050406030204" pitchFamily="18" charset="0"/>
                      </a:rPr>
                      <m:t>𝑚𝑜𝑑</m:t>
                    </m:r>
                    <m:r>
                      <a:rPr lang="tr-TR" sz="1600" b="0" i="1" smtClean="0">
                        <a:latin typeface="Cambria Math" panose="02040503050406030204" pitchFamily="18" charset="0"/>
                      </a:rPr>
                      <m:t>143=52</m:t>
                    </m:r>
                  </m:oMath>
                </a14:m>
                <a:r>
                  <a:rPr lang="tr-TR" sz="1600" dirty="0"/>
                  <a:t> ve şifre çözme </a:t>
                </a:r>
                <a14:m>
                  <m:oMath xmlns:m="http://schemas.openxmlformats.org/officeDocument/2006/math">
                    <m:sSup>
                      <m:sSupPr>
                        <m:ctrlPr>
                          <a:rPr lang="tr-TR" sz="1600" b="0" i="1" smtClean="0">
                            <a:latin typeface="Cambria Math" panose="02040503050406030204" pitchFamily="18" charset="0"/>
                          </a:rPr>
                        </m:ctrlPr>
                      </m:sSupPr>
                      <m:e>
                        <m:r>
                          <a:rPr lang="tr-TR" sz="1600" b="0" i="1" smtClean="0">
                            <a:latin typeface="Cambria Math" panose="02040503050406030204" pitchFamily="18" charset="0"/>
                          </a:rPr>
                          <m:t>52</m:t>
                        </m:r>
                      </m:e>
                      <m:sup>
                        <m:r>
                          <a:rPr lang="tr-TR" sz="1600" b="0" i="1" smtClean="0">
                            <a:latin typeface="Cambria Math" panose="02040503050406030204" pitchFamily="18" charset="0"/>
                          </a:rPr>
                          <m:t>37</m:t>
                        </m:r>
                      </m:sup>
                    </m:sSup>
                    <m:r>
                      <a:rPr lang="tr-TR" sz="1600" b="0" i="1" smtClean="0">
                        <a:latin typeface="Cambria Math" panose="02040503050406030204" pitchFamily="18" charset="0"/>
                      </a:rPr>
                      <m:t>𝑚𝑜𝑑</m:t>
                    </m:r>
                    <m:r>
                      <a:rPr lang="tr-TR" sz="1600" b="0" i="1" smtClean="0">
                        <a:latin typeface="Cambria Math" panose="02040503050406030204" pitchFamily="18" charset="0"/>
                      </a:rPr>
                      <m:t>143=13</m:t>
                    </m:r>
                  </m:oMath>
                </a14:m>
                <a:endParaRPr lang="tr-TR" sz="1600" dirty="0"/>
              </a:p>
            </p:txBody>
          </p:sp>
        </mc:Choice>
        <mc:Fallback xmlns="">
          <p:sp>
            <p:nvSpPr>
              <p:cNvPr id="4" name="Content Placeholder 2">
                <a:extLst>
                  <a:ext uri="{FF2B5EF4-FFF2-40B4-BE49-F238E27FC236}">
                    <a16:creationId xmlns:a16="http://schemas.microsoft.com/office/drawing/2014/main" id="{E4BD9C72-C4A6-A049-9A49-FD9F7DBD7954}"/>
                  </a:ext>
                </a:extLst>
              </p:cNvPr>
              <p:cNvSpPr txBox="1">
                <a:spLocks noRot="1" noChangeAspect="1" noMove="1" noResize="1" noEditPoints="1" noAdjustHandles="1" noChangeArrowheads="1" noChangeShapeType="1" noTextEdit="1"/>
              </p:cNvSpPr>
              <p:nvPr/>
            </p:nvSpPr>
            <p:spPr>
              <a:xfrm>
                <a:off x="6621864" y="1825625"/>
                <a:ext cx="5436158" cy="4351338"/>
              </a:xfrm>
              <a:prstGeom prst="rect">
                <a:avLst/>
              </a:prstGeom>
              <a:blipFill>
                <a:blip r:embed="rId3"/>
                <a:stretch>
                  <a:fillRect l="-699" b="-1744"/>
                </a:stretch>
              </a:blipFill>
            </p:spPr>
            <p:txBody>
              <a:bodyPr/>
              <a:lstStyle/>
              <a:p>
                <a:r>
                  <a:rPr lang="en-TR">
                    <a:noFill/>
                  </a:rPr>
                  <a:t> </a:t>
                </a:r>
              </a:p>
            </p:txBody>
          </p:sp>
        </mc:Fallback>
      </mc:AlternateContent>
    </p:spTree>
    <p:extLst>
      <p:ext uri="{BB962C8B-B14F-4D97-AF65-F5344CB8AC3E}">
        <p14:creationId xmlns:p14="http://schemas.microsoft.com/office/powerpoint/2010/main" val="4028712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Modüler Aritmetik Özellikleri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p:txBody>
              <a:bodyPr>
                <a:normAutofit fontScale="77500" lnSpcReduction="20000"/>
              </a:bodyPr>
              <a:lstStyle/>
              <a:p>
                <a:pPr>
                  <a:lnSpc>
                    <a:spcPct val="150000"/>
                  </a:lnSpc>
                </a:pPr>
                <a14:m>
                  <m:oMath xmlns:m="http://schemas.openxmlformats.org/officeDocument/2006/math">
                    <m:r>
                      <a:rPr lang="tr-TR" b="0" i="1" smtClean="0">
                        <a:latin typeface="Cambria Math" panose="02040503050406030204" pitchFamily="18" charset="0"/>
                      </a:rPr>
                      <m:t>𝑎</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𝑏</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𝑚𝑜𝑑𝑛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𝑖𝑓</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𝑎</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𝑏</m:t>
                    </m:r>
                    <m:r>
                      <a:rPr lang="tr-TR" b="0" i="1" smtClean="0">
                        <a:latin typeface="Cambria Math" panose="02040503050406030204" pitchFamily="18" charset="0"/>
                        <a:ea typeface="Cambria Math" panose="02040503050406030204" pitchFamily="18" charset="0"/>
                      </a:rPr>
                      <m:t>)</m:t>
                    </m:r>
                  </m:oMath>
                </a14:m>
                <a:endParaRPr lang="tr-TR" dirty="0"/>
              </a:p>
              <a:p>
                <a:pPr>
                  <a:lnSpc>
                    <a:spcPct val="150000"/>
                  </a:lnSpc>
                </a:pPr>
                <a14:m>
                  <m:oMath xmlns:m="http://schemas.openxmlformats.org/officeDocument/2006/math">
                    <m:r>
                      <a:rPr lang="tr-TR" b="0" i="1" smtClean="0">
                        <a:latin typeface="Cambria Math" panose="02040503050406030204" pitchFamily="18" charset="0"/>
                      </a:rPr>
                      <m:t>𝑎</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𝑏</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𝑚𝑜𝑑𝑛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𝑔𝑒𝑟𝑒𝑘𝑡𝑖𝑟𝑖𝑟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𝑏</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𝑎</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𝑚𝑜𝑑𝑛</m:t>
                        </m:r>
                      </m:e>
                    </m:d>
                  </m:oMath>
                </a14:m>
                <a:endParaRPr lang="tr-TR" b="0" dirty="0">
                  <a:ea typeface="Cambria Math" panose="02040503050406030204" pitchFamily="18" charset="0"/>
                </a:endParaRPr>
              </a:p>
              <a:p>
                <a:pPr>
                  <a:lnSpc>
                    <a:spcPct val="150000"/>
                  </a:lnSpc>
                </a:pPr>
                <a14:m>
                  <m:oMath xmlns:m="http://schemas.openxmlformats.org/officeDocument/2006/math">
                    <m:r>
                      <a:rPr lang="tr-TR" b="0" i="1" smtClean="0">
                        <a:latin typeface="Cambria Math" panose="02040503050406030204" pitchFamily="18" charset="0"/>
                      </a:rPr>
                      <m:t>𝑎</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𝑏</m:t>
                    </m:r>
                    <m:r>
                      <a:rPr lang="tr-TR" b="0" i="1" smtClean="0">
                        <a:latin typeface="Cambria Math" panose="02040503050406030204" pitchFamily="18" charset="0"/>
                        <a:ea typeface="Cambria Math" panose="02040503050406030204" pitchFamily="18" charset="0"/>
                      </a:rPr>
                      <m:t> </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𝑚𝑜𝑑𝑛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𝑣𝑒</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𝑏</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𝑐</m:t>
                    </m:r>
                    <m:r>
                      <a:rPr lang="tr-TR" b="0" i="1" smtClean="0">
                        <a:latin typeface="Cambria Math" panose="02040503050406030204" pitchFamily="18" charset="0"/>
                        <a:ea typeface="Cambria Math" panose="02040503050406030204" pitchFamily="18" charset="0"/>
                      </a:rPr>
                      <m:t> </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𝑚𝑜𝑑𝑛</m:t>
                        </m:r>
                      </m:e>
                    </m:d>
                    <m:r>
                      <a:rPr lang="tr-TR" b="0" i="1" smtClean="0">
                        <a:latin typeface="Cambria Math" panose="02040503050406030204" pitchFamily="18" charset="0"/>
                        <a:ea typeface="Cambria Math" panose="02040503050406030204" pitchFamily="18" charset="0"/>
                      </a:rPr>
                      <m:t>𝑔𝑒𝑟𝑒𝑘𝑡𝑖𝑟𝑖𝑟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𝑐</m:t>
                    </m:r>
                    <m:r>
                      <a:rPr lang="tr-TR" b="0" i="1" smtClean="0">
                        <a:latin typeface="Cambria Math" panose="02040503050406030204" pitchFamily="18" charset="0"/>
                        <a:ea typeface="Cambria Math" panose="02040503050406030204" pitchFamily="18" charset="0"/>
                      </a:rPr>
                      <m:t> </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𝑚𝑜𝑑𝑛</m:t>
                        </m:r>
                      </m:e>
                    </m:d>
                  </m:oMath>
                </a14:m>
                <a:endParaRPr lang="tr-TR" b="0" dirty="0">
                  <a:ea typeface="Cambria Math" panose="02040503050406030204" pitchFamily="18" charset="0"/>
                </a:endParaRPr>
              </a:p>
              <a:p>
                <a:pPr>
                  <a:lnSpc>
                    <a:spcPct val="150000"/>
                  </a:lnSpc>
                </a:pPr>
                <a:endParaRPr lang="tr-TR" dirty="0"/>
              </a:p>
              <a:p>
                <a:pPr>
                  <a:lnSpc>
                    <a:spcPct val="150000"/>
                  </a:lnSpc>
                </a:pPr>
                <a14:m>
                  <m:oMath xmlns:m="http://schemas.openxmlformats.org/officeDocument/2006/math">
                    <m:r>
                      <a:rPr lang="tr-TR" i="1" dirty="0" smtClean="0">
                        <a:latin typeface="Cambria Math" panose="02040503050406030204" pitchFamily="18" charset="0"/>
                      </a:rPr>
                      <m:t>[</m:t>
                    </m:r>
                    <m:r>
                      <a:rPr lang="tr-TR" i="1" dirty="0" smtClean="0">
                        <a:latin typeface="Cambria Math" panose="02040503050406030204" pitchFamily="18" charset="0"/>
                      </a:rPr>
                      <m:t>𝑎</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m:t>
                    </m:r>
                    <m:r>
                      <a:rPr lang="tr-TR" i="1" dirty="0" smtClean="0">
                        <a:latin typeface="Cambria Math" panose="02040503050406030204" pitchFamily="18" charset="0"/>
                      </a:rPr>
                      <m:t>𝑏</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 = (</m:t>
                    </m:r>
                    <m:r>
                      <a:rPr lang="tr-TR" i="1" dirty="0" err="1" smtClean="0">
                        <a:latin typeface="Cambria Math" panose="02040503050406030204" pitchFamily="18" charset="0"/>
                      </a:rPr>
                      <m:t>𝑎</m:t>
                    </m:r>
                    <m:r>
                      <a:rPr lang="tr-TR" i="1" dirty="0" err="1" smtClean="0">
                        <a:latin typeface="Cambria Math" panose="02040503050406030204" pitchFamily="18" charset="0"/>
                      </a:rPr>
                      <m:t>+</m:t>
                    </m:r>
                    <m:r>
                      <a:rPr lang="tr-TR" i="1" dirty="0" err="1" smtClean="0">
                        <a:latin typeface="Cambria Math" panose="02040503050406030204" pitchFamily="18" charset="0"/>
                      </a:rPr>
                      <m:t>𝑏</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oMath>
                </a14:m>
                <a:endParaRPr lang="tr-TR" dirty="0"/>
              </a:p>
              <a:p>
                <a:pPr>
                  <a:lnSpc>
                    <a:spcPct val="150000"/>
                  </a:lnSpc>
                </a:pPr>
                <a14:m>
                  <m:oMath xmlns:m="http://schemas.openxmlformats.org/officeDocument/2006/math">
                    <m:r>
                      <a:rPr lang="tr-TR" i="1" dirty="0" smtClean="0">
                        <a:latin typeface="Cambria Math" panose="02040503050406030204" pitchFamily="18" charset="0"/>
                      </a:rPr>
                      <m:t>[</m:t>
                    </m:r>
                    <m:r>
                      <a:rPr lang="tr-TR" i="1" dirty="0" smtClean="0">
                        <a:latin typeface="Cambria Math" panose="02040503050406030204" pitchFamily="18" charset="0"/>
                      </a:rPr>
                      <m:t>𝑎</m:t>
                    </m:r>
                    <m:d>
                      <m:dPr>
                        <m:ctrlPr>
                          <a:rPr lang="tr-TR" i="1" dirty="0" smtClean="0">
                            <a:latin typeface="Cambria Math" panose="02040503050406030204" pitchFamily="18" charset="0"/>
                          </a:rPr>
                        </m:ctrlPr>
                      </m:dPr>
                      <m:e>
                        <m:r>
                          <a:rPr lang="tr-TR" i="1" dirty="0" err="1" smtClean="0">
                            <a:latin typeface="Cambria Math" panose="02040503050406030204" pitchFamily="18" charset="0"/>
                          </a:rPr>
                          <m:t>𝑚𝑜𝑑𝑛</m:t>
                        </m:r>
                      </m:e>
                    </m:d>
                    <m:r>
                      <a:rPr lang="tr-TR" b="0" i="1" dirty="0" smtClean="0">
                        <a:latin typeface="Cambria Math" panose="02040503050406030204" pitchFamily="18" charset="0"/>
                      </a:rPr>
                      <m:t>−</m:t>
                    </m:r>
                    <m:r>
                      <a:rPr lang="tr-TR" i="1" dirty="0" smtClean="0">
                        <a:latin typeface="Cambria Math" panose="02040503050406030204" pitchFamily="18" charset="0"/>
                      </a:rPr>
                      <m:t>𝑏</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 = (</m:t>
                    </m:r>
                    <m:r>
                      <a:rPr lang="tr-TR" i="1" dirty="0" err="1" smtClean="0">
                        <a:latin typeface="Cambria Math" panose="02040503050406030204" pitchFamily="18" charset="0"/>
                      </a:rPr>
                      <m:t>𝑎</m:t>
                    </m:r>
                    <m:r>
                      <a:rPr lang="tr-TR" b="0" i="1" dirty="0" smtClean="0">
                        <a:latin typeface="Cambria Math" panose="02040503050406030204" pitchFamily="18" charset="0"/>
                      </a:rPr>
                      <m:t>−</m:t>
                    </m:r>
                    <m:r>
                      <a:rPr lang="tr-TR" i="1" dirty="0" err="1" smtClean="0">
                        <a:latin typeface="Cambria Math" panose="02040503050406030204" pitchFamily="18" charset="0"/>
                      </a:rPr>
                      <m:t>𝑏</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oMath>
                </a14:m>
                <a:endParaRPr lang="tr-TR" dirty="0"/>
              </a:p>
              <a:p>
                <a:pPr>
                  <a:lnSpc>
                    <a:spcPct val="150000"/>
                  </a:lnSpc>
                </a:pPr>
                <a14:m>
                  <m:oMath xmlns:m="http://schemas.openxmlformats.org/officeDocument/2006/math">
                    <m:r>
                      <a:rPr lang="tr-TR" i="1" dirty="0" smtClean="0">
                        <a:latin typeface="Cambria Math" panose="02040503050406030204" pitchFamily="18" charset="0"/>
                      </a:rPr>
                      <m:t>[</m:t>
                    </m:r>
                    <m:r>
                      <a:rPr lang="tr-TR" i="1" dirty="0" smtClean="0">
                        <a:latin typeface="Cambria Math" panose="02040503050406030204" pitchFamily="18" charset="0"/>
                      </a:rPr>
                      <m:t>𝑎</m:t>
                    </m:r>
                    <m:d>
                      <m:dPr>
                        <m:ctrlPr>
                          <a:rPr lang="tr-TR" i="1" dirty="0" smtClean="0">
                            <a:latin typeface="Cambria Math" panose="02040503050406030204" pitchFamily="18" charset="0"/>
                          </a:rPr>
                        </m:ctrlPr>
                      </m:dPr>
                      <m:e>
                        <m:r>
                          <a:rPr lang="tr-TR" i="1" dirty="0" err="1" smtClean="0">
                            <a:latin typeface="Cambria Math" panose="02040503050406030204" pitchFamily="18" charset="0"/>
                          </a:rPr>
                          <m:t>𝑚𝑜𝑑𝑛</m:t>
                        </m:r>
                      </m:e>
                    </m:d>
                    <m:r>
                      <a:rPr lang="tr-TR" b="0" i="1" dirty="0" smtClean="0">
                        <a:latin typeface="Cambria Math" panose="02040503050406030204" pitchFamily="18" charset="0"/>
                      </a:rPr>
                      <m:t>∗</m:t>
                    </m:r>
                    <m:r>
                      <a:rPr lang="tr-TR" i="1" dirty="0" smtClean="0">
                        <a:latin typeface="Cambria Math" panose="02040503050406030204" pitchFamily="18" charset="0"/>
                      </a:rPr>
                      <m:t>𝑏</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 = (</m:t>
                    </m:r>
                    <m:r>
                      <a:rPr lang="tr-TR" i="1" dirty="0" err="1" smtClean="0">
                        <a:latin typeface="Cambria Math" panose="02040503050406030204" pitchFamily="18" charset="0"/>
                      </a:rPr>
                      <m:t>𝑎</m:t>
                    </m:r>
                    <m:r>
                      <a:rPr lang="tr-TR" b="0" i="1" dirty="0" smtClean="0">
                        <a:latin typeface="Cambria Math" panose="02040503050406030204" pitchFamily="18" charset="0"/>
                      </a:rPr>
                      <m:t>∗</m:t>
                    </m:r>
                    <m:r>
                      <a:rPr lang="tr-TR" i="1" dirty="0" err="1" smtClean="0">
                        <a:latin typeface="Cambria Math" panose="02040503050406030204" pitchFamily="18" charset="0"/>
                      </a:rPr>
                      <m:t>𝑏</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oMath>
                </a14:m>
                <a:endParaRPr lang="tr-TR" dirty="0"/>
              </a:p>
              <a:p>
                <a:pPr>
                  <a:lnSpc>
                    <a:spcPct val="150000"/>
                  </a:lnSpc>
                </a:pPr>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blipFill>
                <a:blip r:embed="rId2"/>
                <a:stretch>
                  <a:fillRect l="-724" b="-291"/>
                </a:stretch>
              </a:blipFill>
            </p:spPr>
            <p:txBody>
              <a:bodyPr/>
              <a:lstStyle/>
              <a:p>
                <a:r>
                  <a:rPr lang="en-TR">
                    <a:noFill/>
                  </a:rPr>
                  <a:t> </a:t>
                </a:r>
              </a:p>
            </p:txBody>
          </p:sp>
        </mc:Fallback>
      </mc:AlternateContent>
    </p:spTree>
    <p:extLst>
      <p:ext uri="{BB962C8B-B14F-4D97-AF65-F5344CB8AC3E}">
        <p14:creationId xmlns:p14="http://schemas.microsoft.com/office/powerpoint/2010/main" val="260463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Modüler Aritmetik Özellikleri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p:txBody>
              <a:bodyPr>
                <a:normAutofit fontScale="92500"/>
              </a:bodyPr>
              <a:lstStyle/>
              <a:p>
                <a:pPr>
                  <a:lnSpc>
                    <a:spcPct val="150000"/>
                  </a:lnSpc>
                </a:pPr>
                <a:r>
                  <a:rPr lang="tr-TR" dirty="0"/>
                  <a:t>Modüler aritmetikte kalan sınıfları</a:t>
                </a:r>
              </a:p>
              <a:p>
                <a:pPr>
                  <a:lnSpc>
                    <a:spcPct val="150000"/>
                  </a:lnSpc>
                </a:pPr>
                <a:r>
                  <a:rPr lang="tr-TR" dirty="0"/>
                  <a:t>Mod4 kalan sınıfları, Bu sınıflardan negatif olmayan en küçük tamsayı kullanılır.</a:t>
                </a:r>
              </a:p>
              <a:p>
                <a:pPr lvl="1">
                  <a:lnSpc>
                    <a:spcPct val="150000"/>
                  </a:lnSpc>
                </a:pPr>
                <a14:m>
                  <m:oMath xmlns:m="http://schemas.openxmlformats.org/officeDocument/2006/math">
                    <m:r>
                      <a:rPr lang="tr-TR" i="1" dirty="0" smtClean="0">
                        <a:latin typeface="Cambria Math" panose="02040503050406030204" pitchFamily="18" charset="0"/>
                      </a:rPr>
                      <m:t>[0] = {…,−8,−4,0,4,8,…}</m:t>
                    </m:r>
                  </m:oMath>
                </a14:m>
                <a:endParaRPr lang="tr-TR" dirty="0"/>
              </a:p>
              <a:p>
                <a:pPr lvl="1">
                  <a:lnSpc>
                    <a:spcPct val="150000"/>
                  </a:lnSpc>
                </a:pPr>
                <a14:m>
                  <m:oMath xmlns:m="http://schemas.openxmlformats.org/officeDocument/2006/math">
                    <m:r>
                      <a:rPr lang="tr-TR" i="1" dirty="0" smtClean="0">
                        <a:latin typeface="Cambria Math" panose="02040503050406030204" pitchFamily="18" charset="0"/>
                      </a:rPr>
                      <m:t>[1] = {…,−7,−3,1,5,9,…}</m:t>
                    </m:r>
                  </m:oMath>
                </a14:m>
                <a:endParaRPr lang="tr-TR" dirty="0"/>
              </a:p>
              <a:p>
                <a:pPr lvl="1">
                  <a:lnSpc>
                    <a:spcPct val="150000"/>
                  </a:lnSpc>
                </a:pPr>
                <a14:m>
                  <m:oMath xmlns:m="http://schemas.openxmlformats.org/officeDocument/2006/math">
                    <m:r>
                      <a:rPr lang="tr-TR" i="1" dirty="0" smtClean="0">
                        <a:latin typeface="Cambria Math" panose="02040503050406030204" pitchFamily="18" charset="0"/>
                      </a:rPr>
                      <m:t>[2] = {…,−6,−2,2,6,10,…}</m:t>
                    </m:r>
                  </m:oMath>
                </a14:m>
                <a:endParaRPr lang="tr-TR" dirty="0"/>
              </a:p>
              <a:p>
                <a:pPr lvl="1">
                  <a:lnSpc>
                    <a:spcPct val="150000"/>
                  </a:lnSpc>
                </a:pPr>
                <a14:m>
                  <m:oMath xmlns:m="http://schemas.openxmlformats.org/officeDocument/2006/math">
                    <m:r>
                      <a:rPr lang="tr-TR" i="1" dirty="0" smtClean="0">
                        <a:latin typeface="Cambria Math" panose="02040503050406030204" pitchFamily="18" charset="0"/>
                      </a:rPr>
                      <m:t>[3] = {…,−5,−1,3,7,11,…}</m:t>
                    </m:r>
                  </m:oMath>
                </a14:m>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blipFill>
                <a:blip r:embed="rId2"/>
                <a:stretch>
                  <a:fillRect l="-965"/>
                </a:stretch>
              </a:blipFill>
            </p:spPr>
            <p:txBody>
              <a:bodyPr/>
              <a:lstStyle/>
              <a:p>
                <a:r>
                  <a:rPr lang="en-TR">
                    <a:noFill/>
                  </a:rPr>
                  <a:t> </a:t>
                </a:r>
              </a:p>
            </p:txBody>
          </p:sp>
        </mc:Fallback>
      </mc:AlternateContent>
    </p:spTree>
    <p:extLst>
      <p:ext uri="{BB962C8B-B14F-4D97-AF65-F5344CB8AC3E}">
        <p14:creationId xmlns:p14="http://schemas.microsoft.com/office/powerpoint/2010/main" val="2098418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Modüler Aritmetik Özellikleri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5206410" cy="4351338"/>
              </a:xfrm>
            </p:spPr>
            <p:txBody>
              <a:bodyPr>
                <a:normAutofit fontScale="62500" lnSpcReduction="20000"/>
              </a:bodyPr>
              <a:lstStyle/>
              <a:p>
                <a:pPr>
                  <a:lnSpc>
                    <a:spcPct val="160000"/>
                  </a:lnSpc>
                </a:pPr>
                <a:r>
                  <a:rPr lang="tr-TR" dirty="0"/>
                  <a:t>Bir sayının toplamaya göre tersi, toplandığında 0 kalanını veren sayıdır;</a:t>
                </a:r>
              </a:p>
              <a:p>
                <a:pPr lvl="1">
                  <a:lnSpc>
                    <a:spcPct val="160000"/>
                  </a:lnSpc>
                </a:pPr>
                <a:r>
                  <a:rPr lang="tr-TR" dirty="0"/>
                  <a:t>5 ve 3 (mod8)</a:t>
                </a:r>
              </a:p>
              <a:p>
                <a:pPr lvl="1">
                  <a:lnSpc>
                    <a:spcPct val="160000"/>
                  </a:lnSpc>
                </a:pPr>
                <a14:m>
                  <m:oMath xmlns:m="http://schemas.openxmlformats.org/officeDocument/2006/math">
                    <m:r>
                      <a:rPr lang="tr-TR" i="1" dirty="0" smtClean="0">
                        <a:latin typeface="Cambria Math" panose="02040503050406030204" pitchFamily="18" charset="0"/>
                      </a:rPr>
                      <m:t>5</m:t>
                    </m:r>
                    <m:r>
                      <a:rPr lang="tr-TR" i="1" dirty="0">
                        <a:latin typeface="Cambria Math" panose="02040503050406030204" pitchFamily="18" charset="0"/>
                      </a:rPr>
                      <m:t> </m:t>
                    </m:r>
                    <m:r>
                      <a:rPr lang="tr-TR" b="0" i="1" dirty="0" smtClean="0">
                        <a:latin typeface="Cambria Math" panose="02040503050406030204" pitchFamily="18" charset="0"/>
                      </a:rPr>
                      <m:t>→</m:t>
                    </m:r>
                    <m:r>
                      <a:rPr lang="tr-TR" i="1" dirty="0">
                        <a:latin typeface="Cambria Math" panose="02040503050406030204" pitchFamily="18" charset="0"/>
                      </a:rPr>
                      <m:t> </m:t>
                    </m:r>
                    <m:r>
                      <a:rPr lang="tr-TR" i="1" dirty="0" smtClean="0">
                        <a:latin typeface="Cambria Math" panose="02040503050406030204" pitchFamily="18" charset="0"/>
                      </a:rPr>
                      <m:t>𝑤</m:t>
                    </m:r>
                  </m:oMath>
                </a14:m>
                <a:endParaRPr lang="tr-TR" dirty="0"/>
              </a:p>
              <a:p>
                <a:pPr lvl="1">
                  <a:lnSpc>
                    <a:spcPct val="160000"/>
                  </a:lnSpc>
                </a:pPr>
                <a14:m>
                  <m:oMath xmlns:m="http://schemas.openxmlformats.org/officeDocument/2006/math">
                    <m:r>
                      <a:rPr lang="tr-TR" i="1" dirty="0" smtClean="0">
                        <a:latin typeface="Cambria Math" panose="02040503050406030204" pitchFamily="18" charset="0"/>
                      </a:rPr>
                      <m:t>3 </m:t>
                    </m:r>
                    <m:r>
                      <a:rPr lang="tr-TR" b="0" i="1" dirty="0" smtClean="0">
                        <a:latin typeface="Cambria Math" panose="02040503050406030204" pitchFamily="18" charset="0"/>
                      </a:rPr>
                      <m:t>→</m:t>
                    </m:r>
                    <m:r>
                      <a:rPr lang="tr-TR" i="1" dirty="0" smtClean="0">
                        <a:latin typeface="Cambria Math" panose="02040503050406030204" pitchFamily="18" charset="0"/>
                      </a:rPr>
                      <m:t> −</m:t>
                    </m:r>
                    <m:r>
                      <a:rPr lang="tr-TR" i="1" dirty="0" smtClean="0">
                        <a:latin typeface="Cambria Math" panose="02040503050406030204" pitchFamily="18" charset="0"/>
                      </a:rPr>
                      <m:t>𝑤</m:t>
                    </m:r>
                  </m:oMath>
                </a14:m>
                <a:endParaRPr lang="tr-TR" dirty="0"/>
              </a:p>
              <a:p>
                <a:pPr>
                  <a:lnSpc>
                    <a:spcPct val="160000"/>
                  </a:lnSpc>
                </a:pPr>
                <a:r>
                  <a:rPr lang="tr-TR" dirty="0"/>
                  <a:t>Bir sayının çarpmaya göre tersi, çarpıldığında 1 sonucunu veren sayıdır;</a:t>
                </a:r>
              </a:p>
              <a:p>
                <a:pPr lvl="1">
                  <a:lnSpc>
                    <a:spcPct val="160000"/>
                  </a:lnSpc>
                </a:pPr>
                <a:r>
                  <a:rPr lang="tr-TR" dirty="0"/>
                  <a:t>3’ün tersi 3 (mod8)</a:t>
                </a:r>
              </a:p>
              <a:p>
                <a:pPr lvl="1">
                  <a:lnSpc>
                    <a:spcPct val="160000"/>
                  </a:lnSpc>
                </a:pPr>
                <a14:m>
                  <m:oMath xmlns:m="http://schemas.openxmlformats.org/officeDocument/2006/math">
                    <m:r>
                      <a:rPr lang="tr-TR" i="1" dirty="0" smtClean="0">
                        <a:latin typeface="Cambria Math" panose="02040503050406030204" pitchFamily="18" charset="0"/>
                      </a:rPr>
                      <m:t>3 </m:t>
                    </m:r>
                    <m:r>
                      <a:rPr lang="tr-TR" b="0" i="1" dirty="0" smtClean="0">
                        <a:latin typeface="Cambria Math" panose="02040503050406030204" pitchFamily="18" charset="0"/>
                      </a:rPr>
                      <m:t>→</m:t>
                    </m:r>
                    <m:r>
                      <a:rPr lang="tr-TR" i="1" dirty="0" smtClean="0">
                        <a:latin typeface="Cambria Math" panose="02040503050406030204" pitchFamily="18" charset="0"/>
                      </a:rPr>
                      <m:t> </m:t>
                    </m:r>
                    <m:r>
                      <a:rPr lang="tr-TR" i="1" dirty="0" smtClean="0">
                        <a:latin typeface="Cambria Math" panose="02040503050406030204" pitchFamily="18" charset="0"/>
                      </a:rPr>
                      <m:t>𝑤</m:t>
                    </m:r>
                  </m:oMath>
                </a14:m>
                <a:endParaRPr lang="tr-TR" dirty="0"/>
              </a:p>
              <a:p>
                <a:pPr lvl="1">
                  <a:lnSpc>
                    <a:spcPct val="160000"/>
                  </a:lnSpc>
                </a:pPr>
                <a14:m>
                  <m:oMath xmlns:m="http://schemas.openxmlformats.org/officeDocument/2006/math">
                    <m:r>
                      <a:rPr lang="tr-TR" i="1" dirty="0" smtClean="0">
                        <a:latin typeface="Cambria Math" panose="02040503050406030204" pitchFamily="18" charset="0"/>
                      </a:rPr>
                      <m:t>3 </m:t>
                    </m:r>
                    <m:r>
                      <a:rPr lang="tr-TR" b="0" i="1" dirty="0" smtClean="0">
                        <a:latin typeface="Cambria Math" panose="02040503050406030204" pitchFamily="18" charset="0"/>
                      </a:rPr>
                      <m:t>→</m:t>
                    </m:r>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𝑤</m:t>
                        </m:r>
                      </m:e>
                      <m:sup>
                        <m:r>
                          <a:rPr lang="tr-TR" b="0" i="1" dirty="0" smtClean="0">
                            <a:latin typeface="Cambria Math" panose="02040503050406030204" pitchFamily="18" charset="0"/>
                          </a:rPr>
                          <m:t>−1</m:t>
                        </m:r>
                      </m:sup>
                    </m:sSup>
                  </m:oMath>
                </a14:m>
                <a:endParaRPr lang="tr-TR" dirty="0"/>
              </a:p>
              <a:p>
                <a:pPr>
                  <a:lnSpc>
                    <a:spcPct val="160000"/>
                  </a:lnSpc>
                </a:pPr>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5206410" cy="4351338"/>
              </a:xfrm>
              <a:blipFill>
                <a:blip r:embed="rId2"/>
                <a:stretch>
                  <a:fillRect l="-973" r="-1703"/>
                </a:stretch>
              </a:blipFill>
            </p:spPr>
            <p:txBody>
              <a:bodyPr/>
              <a:lstStyle/>
              <a:p>
                <a:r>
                  <a:rPr lang="en-TR">
                    <a:noFill/>
                  </a:rPr>
                  <a:t> </a:t>
                </a:r>
              </a:p>
            </p:txBody>
          </p:sp>
        </mc:Fallback>
      </mc:AlternateContent>
      <p:pic>
        <p:nvPicPr>
          <p:cNvPr id="5" name="Picture 4">
            <a:extLst>
              <a:ext uri="{FF2B5EF4-FFF2-40B4-BE49-F238E27FC236}">
                <a16:creationId xmlns:a16="http://schemas.microsoft.com/office/drawing/2014/main" id="{8F901CC8-B3C4-F64E-86C9-576725ECE8B7}"/>
              </a:ext>
            </a:extLst>
          </p:cNvPr>
          <p:cNvPicPr>
            <a:picLocks noChangeAspect="1"/>
          </p:cNvPicPr>
          <p:nvPr/>
        </p:nvPicPr>
        <p:blipFill>
          <a:blip r:embed="rId3"/>
          <a:stretch>
            <a:fillRect/>
          </a:stretch>
        </p:blipFill>
        <p:spPr>
          <a:xfrm>
            <a:off x="6147390" y="1349829"/>
            <a:ext cx="5206410" cy="5143046"/>
          </a:xfrm>
          <a:prstGeom prst="rect">
            <a:avLst/>
          </a:prstGeom>
        </p:spPr>
      </p:pic>
    </p:spTree>
    <p:extLst>
      <p:ext uri="{BB962C8B-B14F-4D97-AF65-F5344CB8AC3E}">
        <p14:creationId xmlns:p14="http://schemas.microsoft.com/office/powerpoint/2010/main" val="2562923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029D-B1BD-2849-8759-B4D83DA2A843}"/>
              </a:ext>
            </a:extLst>
          </p:cNvPr>
          <p:cNvSpPr>
            <a:spLocks noGrp="1"/>
          </p:cNvSpPr>
          <p:nvPr>
            <p:ph type="title"/>
          </p:nvPr>
        </p:nvSpPr>
        <p:spPr/>
        <p:txBody>
          <a:bodyPr/>
          <a:lstStyle/>
          <a:p>
            <a:r>
              <a:rPr lang="tr-TR" dirty="0">
                <a:solidFill>
                  <a:srgbClr val="00B0F0"/>
                </a:solidFill>
              </a:rPr>
              <a:t>Modüler Aritmetik Özellikleri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1FF1-F7CB-8B45-914D-A97E22437010}"/>
                  </a:ext>
                </a:extLst>
              </p:cNvPr>
              <p:cNvSpPr>
                <a:spLocks noGrp="1"/>
              </p:cNvSpPr>
              <p:nvPr>
                <p:ph idx="1"/>
              </p:nvPr>
            </p:nvSpPr>
            <p:spPr>
              <a:xfrm>
                <a:off x="838200" y="1825625"/>
                <a:ext cx="10515600" cy="4351338"/>
              </a:xfrm>
            </p:spPr>
            <p:txBody>
              <a:bodyPr>
                <a:normAutofit fontScale="55000" lnSpcReduction="20000"/>
              </a:bodyPr>
              <a:lstStyle/>
              <a:p>
                <a:pPr>
                  <a:lnSpc>
                    <a:spcPct val="160000"/>
                  </a:lnSpc>
                </a:pPr>
                <a:r>
                  <a:rPr lang="tr-TR" dirty="0" err="1">
                    <a:latin typeface="Cambria Math" panose="02040503050406030204" pitchFamily="18" charset="0"/>
                  </a:rPr>
                  <a:t>Commutative</a:t>
                </a:r>
                <a:r>
                  <a:rPr lang="tr-TR" dirty="0">
                    <a:latin typeface="Cambria Math" panose="02040503050406030204" pitchFamily="18" charset="0"/>
                  </a:rPr>
                  <a:t> (Değişme)</a:t>
                </a:r>
              </a:p>
              <a:p>
                <a:pPr lvl="1">
                  <a:lnSpc>
                    <a:spcPct val="160000"/>
                  </a:lnSpc>
                </a:pPr>
                <a14:m>
                  <m:oMath xmlns:m="http://schemas.openxmlformats.org/officeDocument/2006/math">
                    <m:r>
                      <a:rPr lang="tr-TR" i="1" dirty="0" smtClean="0">
                        <a:latin typeface="Cambria Math" panose="02040503050406030204" pitchFamily="18" charset="0"/>
                      </a:rPr>
                      <m:t>(</m:t>
                    </m:r>
                    <m:r>
                      <a:rPr lang="tr-TR" i="1" dirty="0" err="1" smtClean="0">
                        <a:latin typeface="Cambria Math" panose="02040503050406030204" pitchFamily="18" charset="0"/>
                      </a:rPr>
                      <m:t>𝑤</m:t>
                    </m:r>
                    <m:r>
                      <a:rPr lang="tr-TR" i="1" dirty="0" err="1" smtClean="0">
                        <a:latin typeface="Cambria Math" panose="02040503050406030204" pitchFamily="18" charset="0"/>
                      </a:rPr>
                      <m:t>+</m:t>
                    </m:r>
                    <m:r>
                      <a:rPr lang="tr-TR" i="1" dirty="0" err="1" smtClean="0">
                        <a:latin typeface="Cambria Math" panose="02040503050406030204" pitchFamily="18" charset="0"/>
                      </a:rPr>
                      <m:t>𝑥</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m:t>
                    </m:r>
                    <m:r>
                      <a:rPr lang="tr-TR" i="1" dirty="0" err="1" smtClean="0">
                        <a:latin typeface="Cambria Math" panose="02040503050406030204" pitchFamily="18" charset="0"/>
                      </a:rPr>
                      <m:t>𝑥</m:t>
                    </m:r>
                    <m:r>
                      <a:rPr lang="tr-TR" i="1" dirty="0" err="1" smtClean="0">
                        <a:latin typeface="Cambria Math" panose="02040503050406030204" pitchFamily="18" charset="0"/>
                      </a:rPr>
                      <m:t>+</m:t>
                    </m:r>
                    <m:r>
                      <a:rPr lang="tr-TR" i="1" dirty="0" err="1" smtClean="0">
                        <a:latin typeface="Cambria Math" panose="02040503050406030204" pitchFamily="18" charset="0"/>
                      </a:rPr>
                      <m:t>𝑤</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oMath>
                </a14:m>
                <a:endParaRPr lang="tr-TR" dirty="0"/>
              </a:p>
              <a:p>
                <a:pPr lvl="1">
                  <a:lnSpc>
                    <a:spcPct val="160000"/>
                  </a:lnSpc>
                </a:pPr>
                <a14:m>
                  <m:oMath xmlns:m="http://schemas.openxmlformats.org/officeDocument/2006/math">
                    <m:r>
                      <a:rPr lang="tr-TR" i="1" dirty="0" smtClean="0">
                        <a:latin typeface="Cambria Math" panose="02040503050406030204" pitchFamily="18" charset="0"/>
                      </a:rPr>
                      <m:t>(</m:t>
                    </m:r>
                    <m:r>
                      <a:rPr lang="tr-TR" i="1" dirty="0" smtClean="0">
                        <a:latin typeface="Cambria Math" panose="02040503050406030204" pitchFamily="18" charset="0"/>
                      </a:rPr>
                      <m:t>𝑤</m:t>
                    </m:r>
                    <m:r>
                      <a:rPr lang="tr-TR" i="1" dirty="0" smtClean="0">
                        <a:latin typeface="Cambria Math" panose="02040503050406030204" pitchFamily="18" charset="0"/>
                      </a:rPr>
                      <m:t>∗</m:t>
                    </m:r>
                    <m:r>
                      <a:rPr lang="tr-TR" i="1" dirty="0" smtClean="0">
                        <a:latin typeface="Cambria Math" panose="02040503050406030204" pitchFamily="18" charset="0"/>
                      </a:rPr>
                      <m:t>𝑥</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m:t>
                    </m:r>
                    <m:r>
                      <a:rPr lang="tr-TR" i="1" dirty="0" smtClean="0">
                        <a:latin typeface="Cambria Math" panose="02040503050406030204" pitchFamily="18" charset="0"/>
                      </a:rPr>
                      <m:t>𝑥</m:t>
                    </m:r>
                    <m:r>
                      <a:rPr lang="tr-TR" i="1" dirty="0" smtClean="0">
                        <a:latin typeface="Cambria Math" panose="02040503050406030204" pitchFamily="18" charset="0"/>
                      </a:rPr>
                      <m:t>∗</m:t>
                    </m:r>
                    <m:r>
                      <a:rPr lang="tr-TR" i="1" dirty="0" smtClean="0">
                        <a:latin typeface="Cambria Math" panose="02040503050406030204" pitchFamily="18" charset="0"/>
                      </a:rPr>
                      <m:t>𝑤</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oMath>
                </a14:m>
                <a:endParaRPr lang="tr-TR" dirty="0"/>
              </a:p>
              <a:p>
                <a:pPr>
                  <a:lnSpc>
                    <a:spcPct val="160000"/>
                  </a:lnSpc>
                </a:pPr>
                <a:endParaRPr lang="tr-TR" dirty="0"/>
              </a:p>
              <a:p>
                <a:pPr>
                  <a:lnSpc>
                    <a:spcPct val="160000"/>
                  </a:lnSpc>
                </a:pPr>
                <a:r>
                  <a:rPr lang="tr-TR" dirty="0" err="1"/>
                  <a:t>Associative</a:t>
                </a:r>
                <a:r>
                  <a:rPr lang="tr-TR" dirty="0"/>
                  <a:t> (Birleşme)</a:t>
                </a:r>
              </a:p>
              <a:p>
                <a:pPr lvl="1">
                  <a:lnSpc>
                    <a:spcPct val="160000"/>
                  </a:lnSpc>
                </a:pPr>
                <a14:m>
                  <m:oMath xmlns:m="http://schemas.openxmlformats.org/officeDocument/2006/math">
                    <m:r>
                      <a:rPr lang="tr-TR" i="1" dirty="0" smtClean="0">
                        <a:latin typeface="Cambria Math" panose="02040503050406030204" pitchFamily="18" charset="0"/>
                      </a:rPr>
                      <m:t>[(</m:t>
                    </m:r>
                    <m:r>
                      <a:rPr lang="tr-TR" i="1" dirty="0" err="1" smtClean="0">
                        <a:latin typeface="Cambria Math" panose="02040503050406030204" pitchFamily="18" charset="0"/>
                      </a:rPr>
                      <m:t>𝑤</m:t>
                    </m:r>
                    <m:r>
                      <a:rPr lang="tr-TR" i="1" dirty="0" err="1" smtClean="0">
                        <a:latin typeface="Cambria Math" panose="02040503050406030204" pitchFamily="18" charset="0"/>
                      </a:rPr>
                      <m:t>+</m:t>
                    </m:r>
                    <m:r>
                      <a:rPr lang="tr-TR" i="1" dirty="0" err="1" smtClean="0">
                        <a:latin typeface="Cambria Math" panose="02040503050406030204" pitchFamily="18" charset="0"/>
                      </a:rPr>
                      <m:t>𝑥</m:t>
                    </m:r>
                    <m:r>
                      <a:rPr lang="tr-TR" i="1" dirty="0" smtClean="0">
                        <a:latin typeface="Cambria Math" panose="02040503050406030204" pitchFamily="18" charset="0"/>
                      </a:rPr>
                      <m:t>)+</m:t>
                    </m:r>
                    <m:r>
                      <a:rPr lang="tr-TR" i="1" dirty="0" smtClean="0">
                        <a:latin typeface="Cambria Math" panose="02040503050406030204" pitchFamily="18" charset="0"/>
                      </a:rPr>
                      <m:t>𝑦</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m:t>
                    </m:r>
                    <m:r>
                      <a:rPr lang="tr-TR" i="1" dirty="0" smtClean="0">
                        <a:latin typeface="Cambria Math" panose="02040503050406030204" pitchFamily="18" charset="0"/>
                      </a:rPr>
                      <m:t>𝑤</m:t>
                    </m:r>
                    <m:r>
                      <a:rPr lang="tr-TR" i="1" dirty="0" smtClean="0">
                        <a:latin typeface="Cambria Math" panose="02040503050406030204" pitchFamily="18" charset="0"/>
                      </a:rPr>
                      <m:t>+(</m:t>
                    </m:r>
                    <m:r>
                      <a:rPr lang="tr-TR" i="1" dirty="0" err="1" smtClean="0">
                        <a:latin typeface="Cambria Math" panose="02040503050406030204" pitchFamily="18" charset="0"/>
                      </a:rPr>
                      <m:t>𝑥</m:t>
                    </m:r>
                    <m:r>
                      <a:rPr lang="tr-TR" i="1" dirty="0" err="1" smtClean="0">
                        <a:latin typeface="Cambria Math" panose="02040503050406030204" pitchFamily="18" charset="0"/>
                      </a:rPr>
                      <m:t>+</m:t>
                    </m:r>
                    <m:r>
                      <a:rPr lang="tr-TR" i="1" dirty="0" err="1" smtClean="0">
                        <a:latin typeface="Cambria Math" panose="02040503050406030204" pitchFamily="18" charset="0"/>
                      </a:rPr>
                      <m:t>𝑦</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oMath>
                </a14:m>
                <a:endParaRPr lang="tr-TR" dirty="0"/>
              </a:p>
              <a:p>
                <a:pPr lvl="1">
                  <a:lnSpc>
                    <a:spcPct val="160000"/>
                  </a:lnSpc>
                </a:pPr>
                <a14:m>
                  <m:oMath xmlns:m="http://schemas.openxmlformats.org/officeDocument/2006/math">
                    <m:r>
                      <a:rPr lang="tr-TR" i="1" dirty="0" smtClean="0">
                        <a:latin typeface="Cambria Math" panose="02040503050406030204" pitchFamily="18" charset="0"/>
                      </a:rPr>
                      <m:t>[(</m:t>
                    </m:r>
                    <m:r>
                      <a:rPr lang="tr-TR" i="1" dirty="0" smtClean="0">
                        <a:latin typeface="Cambria Math" panose="02040503050406030204" pitchFamily="18" charset="0"/>
                      </a:rPr>
                      <m:t>𝑤</m:t>
                    </m:r>
                    <m:r>
                      <a:rPr lang="tr-TR" i="1" dirty="0" smtClean="0">
                        <a:latin typeface="Cambria Math" panose="02040503050406030204" pitchFamily="18" charset="0"/>
                      </a:rPr>
                      <m:t>∗</m:t>
                    </m:r>
                    <m:r>
                      <a:rPr lang="tr-TR" i="1" dirty="0" smtClean="0">
                        <a:latin typeface="Cambria Math" panose="02040503050406030204" pitchFamily="18" charset="0"/>
                      </a:rPr>
                      <m:t>𝑥</m:t>
                    </m:r>
                    <m:r>
                      <a:rPr lang="tr-TR" i="1" dirty="0" smtClean="0">
                        <a:latin typeface="Cambria Math" panose="02040503050406030204" pitchFamily="18" charset="0"/>
                      </a:rPr>
                      <m:t>)∗</m:t>
                    </m:r>
                    <m:r>
                      <a:rPr lang="tr-TR" i="1" dirty="0" smtClean="0">
                        <a:latin typeface="Cambria Math" panose="02040503050406030204" pitchFamily="18" charset="0"/>
                      </a:rPr>
                      <m:t>𝑦</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m:t>
                    </m:r>
                    <m:r>
                      <a:rPr lang="tr-TR" i="1" dirty="0" smtClean="0">
                        <a:latin typeface="Cambria Math" panose="02040503050406030204" pitchFamily="18" charset="0"/>
                      </a:rPr>
                      <m:t>𝑤</m:t>
                    </m:r>
                    <m:r>
                      <a:rPr lang="tr-TR" i="1" dirty="0" smtClean="0">
                        <a:latin typeface="Cambria Math" panose="02040503050406030204" pitchFamily="18" charset="0"/>
                      </a:rPr>
                      <m:t>∗(</m:t>
                    </m:r>
                    <m:r>
                      <a:rPr lang="tr-TR" i="1" dirty="0" smtClean="0">
                        <a:latin typeface="Cambria Math" panose="02040503050406030204" pitchFamily="18" charset="0"/>
                      </a:rPr>
                      <m:t>𝑥</m:t>
                    </m:r>
                    <m:r>
                      <a:rPr lang="tr-TR" i="1" dirty="0" smtClean="0">
                        <a:latin typeface="Cambria Math" panose="02040503050406030204" pitchFamily="18" charset="0"/>
                      </a:rPr>
                      <m:t>∗</m:t>
                    </m:r>
                    <m:r>
                      <a:rPr lang="tr-TR" i="1" dirty="0" smtClean="0">
                        <a:latin typeface="Cambria Math" panose="02040503050406030204" pitchFamily="18" charset="0"/>
                      </a:rPr>
                      <m:t>𝑦</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oMath>
                </a14:m>
                <a:endParaRPr lang="tr-TR" dirty="0"/>
              </a:p>
              <a:p>
                <a:pPr>
                  <a:lnSpc>
                    <a:spcPct val="160000"/>
                  </a:lnSpc>
                </a:pPr>
                <a:endParaRPr lang="tr-TR" dirty="0"/>
              </a:p>
              <a:p>
                <a:pPr>
                  <a:lnSpc>
                    <a:spcPct val="160000"/>
                  </a:lnSpc>
                </a:pPr>
                <a:r>
                  <a:rPr lang="tr-TR" dirty="0" err="1"/>
                  <a:t>Distributive</a:t>
                </a:r>
                <a:r>
                  <a:rPr lang="tr-TR" dirty="0"/>
                  <a:t> (Dağılma)</a:t>
                </a:r>
              </a:p>
              <a:p>
                <a:pPr lvl="1">
                  <a:lnSpc>
                    <a:spcPct val="160000"/>
                  </a:lnSpc>
                </a:pPr>
                <a14:m>
                  <m:oMath xmlns:m="http://schemas.openxmlformats.org/officeDocument/2006/math">
                    <m:r>
                      <a:rPr lang="tr-TR" i="1" dirty="0" smtClean="0">
                        <a:latin typeface="Cambria Math" panose="02040503050406030204" pitchFamily="18" charset="0"/>
                      </a:rPr>
                      <m:t>[</m:t>
                    </m:r>
                    <m:r>
                      <a:rPr lang="tr-TR" i="1" dirty="0" smtClean="0">
                        <a:latin typeface="Cambria Math" panose="02040503050406030204" pitchFamily="18" charset="0"/>
                      </a:rPr>
                      <m:t>𝑤</m:t>
                    </m:r>
                    <m:r>
                      <a:rPr lang="tr-TR" i="1" dirty="0" smtClean="0">
                        <a:latin typeface="Cambria Math" panose="02040503050406030204" pitchFamily="18" charset="0"/>
                      </a:rPr>
                      <m:t>∗(</m:t>
                    </m:r>
                    <m:r>
                      <a:rPr lang="tr-TR" i="1" dirty="0" err="1" smtClean="0">
                        <a:latin typeface="Cambria Math" panose="02040503050406030204" pitchFamily="18" charset="0"/>
                      </a:rPr>
                      <m:t>𝑥</m:t>
                    </m:r>
                    <m:r>
                      <a:rPr lang="tr-TR" i="1" dirty="0" err="1" smtClean="0">
                        <a:latin typeface="Cambria Math" panose="02040503050406030204" pitchFamily="18" charset="0"/>
                      </a:rPr>
                      <m:t>+</m:t>
                    </m:r>
                    <m:r>
                      <a:rPr lang="tr-TR" i="1" dirty="0" err="1" smtClean="0">
                        <a:latin typeface="Cambria Math" panose="02040503050406030204" pitchFamily="18" charset="0"/>
                      </a:rPr>
                      <m:t>𝑦</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r>
                      <a:rPr lang="tr-TR" i="1" dirty="0" smtClean="0">
                        <a:latin typeface="Cambria Math" panose="02040503050406030204" pitchFamily="18" charset="0"/>
                      </a:rPr>
                      <m:t>=[(</m:t>
                    </m:r>
                    <m:r>
                      <a:rPr lang="tr-TR" i="1" dirty="0" smtClean="0">
                        <a:latin typeface="Cambria Math" panose="02040503050406030204" pitchFamily="18" charset="0"/>
                      </a:rPr>
                      <m:t>𝑤</m:t>
                    </m:r>
                    <m:r>
                      <a:rPr lang="tr-TR" i="1" dirty="0" smtClean="0">
                        <a:latin typeface="Cambria Math" panose="02040503050406030204" pitchFamily="18" charset="0"/>
                      </a:rPr>
                      <m:t>∗</m:t>
                    </m:r>
                    <m:r>
                      <a:rPr lang="tr-TR" i="1" dirty="0" smtClean="0">
                        <a:latin typeface="Cambria Math" panose="02040503050406030204" pitchFamily="18" charset="0"/>
                      </a:rPr>
                      <m:t>𝑥</m:t>
                    </m:r>
                    <m:r>
                      <a:rPr lang="tr-TR" i="1" dirty="0" smtClean="0">
                        <a:latin typeface="Cambria Math" panose="02040503050406030204" pitchFamily="18" charset="0"/>
                      </a:rPr>
                      <m:t>)+(</m:t>
                    </m:r>
                    <m:r>
                      <a:rPr lang="tr-TR" i="1" dirty="0" smtClean="0">
                        <a:latin typeface="Cambria Math" panose="02040503050406030204" pitchFamily="18" charset="0"/>
                      </a:rPr>
                      <m:t>𝑤</m:t>
                    </m:r>
                    <m:r>
                      <a:rPr lang="tr-TR" i="1" dirty="0" smtClean="0">
                        <a:latin typeface="Cambria Math" panose="02040503050406030204" pitchFamily="18" charset="0"/>
                      </a:rPr>
                      <m:t>∗</m:t>
                    </m:r>
                    <m:r>
                      <a:rPr lang="tr-TR" i="1" dirty="0" smtClean="0">
                        <a:latin typeface="Cambria Math" panose="02040503050406030204" pitchFamily="18" charset="0"/>
                      </a:rPr>
                      <m:t>𝑦</m:t>
                    </m:r>
                    <m:r>
                      <a:rPr lang="tr-TR" i="1" dirty="0" smtClean="0">
                        <a:latin typeface="Cambria Math" panose="02040503050406030204" pitchFamily="18" charset="0"/>
                      </a:rPr>
                      <m:t>))]</m:t>
                    </m:r>
                    <m:r>
                      <a:rPr lang="tr-TR" i="1" dirty="0" err="1" smtClean="0">
                        <a:latin typeface="Cambria Math" panose="02040503050406030204" pitchFamily="18" charset="0"/>
                      </a:rPr>
                      <m:t>𝑚𝑜𝑑𝑛</m:t>
                    </m:r>
                  </m:oMath>
                </a14:m>
                <a:endParaRPr lang="tr-TR" dirty="0"/>
              </a:p>
              <a:p>
                <a:pPr>
                  <a:lnSpc>
                    <a:spcPct val="160000"/>
                  </a:lnSpc>
                </a:pPr>
                <a:endParaRPr lang="tr-TR" dirty="0"/>
              </a:p>
              <a:p>
                <a:pPr>
                  <a:lnSpc>
                    <a:spcPct val="160000"/>
                  </a:lnSpc>
                </a:pPr>
                <a:endParaRPr lang="tr-TR" dirty="0"/>
              </a:p>
            </p:txBody>
          </p:sp>
        </mc:Choice>
        <mc:Fallback xmlns="">
          <p:sp>
            <p:nvSpPr>
              <p:cNvPr id="3" name="Content Placeholder 2">
                <a:extLst>
                  <a:ext uri="{FF2B5EF4-FFF2-40B4-BE49-F238E27FC236}">
                    <a16:creationId xmlns:a16="http://schemas.microsoft.com/office/drawing/2014/main" id="{07221FF1-F7CB-8B45-914D-A97E2243701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241"/>
                </a:stretch>
              </a:blipFill>
            </p:spPr>
            <p:txBody>
              <a:bodyPr/>
              <a:lstStyle/>
              <a:p>
                <a:r>
                  <a:rPr lang="en-TR">
                    <a:noFill/>
                  </a:rPr>
                  <a:t> </a:t>
                </a:r>
              </a:p>
            </p:txBody>
          </p:sp>
        </mc:Fallback>
      </mc:AlternateContent>
    </p:spTree>
    <p:extLst>
      <p:ext uri="{BB962C8B-B14F-4D97-AF65-F5344CB8AC3E}">
        <p14:creationId xmlns:p14="http://schemas.microsoft.com/office/powerpoint/2010/main" val="2116909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2263</TotalTime>
  <Words>4268</Words>
  <Application>Microsoft Macintosh PowerPoint</Application>
  <PresentationFormat>Widescreen</PresentationFormat>
  <Paragraphs>331</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Cambria Math</vt:lpstr>
      <vt:lpstr>Palatino Linotype</vt:lpstr>
      <vt:lpstr>Office Theme</vt:lpstr>
      <vt:lpstr>Sayı Teorisi</vt:lpstr>
      <vt:lpstr>Konular</vt:lpstr>
      <vt:lpstr>Bölünebilirlik</vt:lpstr>
      <vt:lpstr>Bölme Algoritması</vt:lpstr>
      <vt:lpstr>Modüler Aritmetik</vt:lpstr>
      <vt:lpstr>Modüler Aritmetik Özellikleri</vt:lpstr>
      <vt:lpstr>Modüler Aritmetik Özellikleri</vt:lpstr>
      <vt:lpstr>Modüler Aritmetik Özellikleri</vt:lpstr>
      <vt:lpstr>Modüler Aritmetik Özellikleri</vt:lpstr>
      <vt:lpstr>Aritmetiğin Temel Teoremi</vt:lpstr>
      <vt:lpstr>İkili Açılımlar</vt:lpstr>
      <vt:lpstr>Sekizli ve Onaltılı Açılımlar</vt:lpstr>
      <vt:lpstr>Taban Dönüşümleri</vt:lpstr>
      <vt:lpstr>Taban Dönüşümleri</vt:lpstr>
      <vt:lpstr>Tamsayı İşlem Algoritmaları</vt:lpstr>
      <vt:lpstr>Toplama</vt:lpstr>
      <vt:lpstr>Toplama</vt:lpstr>
      <vt:lpstr>Çarpma</vt:lpstr>
      <vt:lpstr>Çarpma</vt:lpstr>
      <vt:lpstr>Bölme ve mod İşlemleri</vt:lpstr>
      <vt:lpstr>Bölme ve mod İşlemleri</vt:lpstr>
      <vt:lpstr>Modüler Üs</vt:lpstr>
      <vt:lpstr>Modüler Üs</vt:lpstr>
      <vt:lpstr>Modüler Üs</vt:lpstr>
      <vt:lpstr>Asal (prime) Sayılar</vt:lpstr>
      <vt:lpstr>Asallık Testi</vt:lpstr>
      <vt:lpstr>Miller-Rabin Algoritması</vt:lpstr>
      <vt:lpstr>Asal Sayıların Özellikleri</vt:lpstr>
      <vt:lpstr>Fermat Teoremleri</vt:lpstr>
      <vt:lpstr>Sözde Asal Sayılar</vt:lpstr>
      <vt:lpstr>Sözde Asal Sayılar</vt:lpstr>
      <vt:lpstr>Sözde Asal Sayılar</vt:lpstr>
      <vt:lpstr>Sözde Asal Sayılar</vt:lpstr>
      <vt:lpstr>Öklid (Euclidean) Algoritması</vt:lpstr>
      <vt:lpstr>Öklid Algoritması</vt:lpstr>
      <vt:lpstr>Öklid Algoritması</vt:lpstr>
      <vt:lpstr>Euclidean Algoritması</vt:lpstr>
      <vt:lpstr>Genişletilmiş Öklid Algoritması</vt:lpstr>
      <vt:lpstr>Genişletilmiş Öklid Algoritması</vt:lpstr>
      <vt:lpstr>Genişletilmiş Öklid Algoritması</vt:lpstr>
      <vt:lpstr>Asal Sayılar</vt:lpstr>
      <vt:lpstr>Euler Teoremleri</vt:lpstr>
      <vt:lpstr>Çinli Kalan Teoremi  (The Chinese Remainder Theorem)</vt:lpstr>
      <vt:lpstr>Çinli Kalan Teoremi  (The Chinese Remainder Theorem)</vt:lpstr>
      <vt:lpstr>Çinli Kalan Teoremi  (The Chinese Remainder Theorem)</vt:lpstr>
      <vt:lpstr>İlkel Kök ve Ayrık Logaritma</vt:lpstr>
      <vt:lpstr>İlkel Kök ve Ayrık Logaritma</vt:lpstr>
      <vt:lpstr>İlkel Kök ve Ayrık Logaritma</vt:lpstr>
      <vt:lpstr>Ayrık Logaritma</vt:lpstr>
      <vt:lpstr>Ayrık Logaritma</vt:lpstr>
      <vt:lpstr>Diffie Hellman</vt:lpstr>
      <vt:lpstr>RSA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KENAN İNCE</cp:lastModifiedBy>
  <cp:revision>234</cp:revision>
  <dcterms:created xsi:type="dcterms:W3CDTF">2020-04-06T11:16:25Z</dcterms:created>
  <dcterms:modified xsi:type="dcterms:W3CDTF">2022-04-03T23:18:48Z</dcterms:modified>
</cp:coreProperties>
</file>